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32" r:id="rId1"/>
  </p:sldMasterIdLst>
  <p:notesMasterIdLst>
    <p:notesMasterId r:id="rId23"/>
  </p:notesMasterIdLst>
  <p:sldIdLst>
    <p:sldId id="257" r:id="rId2"/>
    <p:sldId id="268" r:id="rId3"/>
    <p:sldId id="269" r:id="rId4"/>
    <p:sldId id="258" r:id="rId5"/>
    <p:sldId id="289" r:id="rId6"/>
    <p:sldId id="272" r:id="rId7"/>
    <p:sldId id="273" r:id="rId8"/>
    <p:sldId id="291" r:id="rId9"/>
    <p:sldId id="290" r:id="rId10"/>
    <p:sldId id="292" r:id="rId11"/>
    <p:sldId id="276" r:id="rId12"/>
    <p:sldId id="295" r:id="rId13"/>
    <p:sldId id="296" r:id="rId14"/>
    <p:sldId id="293" r:id="rId15"/>
    <p:sldId id="294" r:id="rId16"/>
    <p:sldId id="297" r:id="rId17"/>
    <p:sldId id="299" r:id="rId18"/>
    <p:sldId id="301" r:id="rId19"/>
    <p:sldId id="298" r:id="rId20"/>
    <p:sldId id="302" r:id="rId21"/>
    <p:sldId id="300"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D2341"/>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Y"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15C4BF9-0A60-4017-A6E7-7B761AAD4670}" type="datetimeFigureOut">
              <a:rPr lang="ar-LY" smtClean="0"/>
              <a:pPr/>
              <a:t>03/12/1435</a:t>
            </a:fld>
            <a:endParaRPr lang="ar-LY"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LY"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LY"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7ED073-F27A-472A-8693-B7B3C043DD97}" type="slidenum">
              <a:rPr lang="ar-LY" smtClean="0"/>
              <a:pPr/>
              <a:t>‹#›</a:t>
            </a:fld>
            <a:endParaRPr lang="ar-LY" dirty="0"/>
          </a:p>
        </p:txBody>
      </p:sp>
    </p:spTree>
    <p:extLst>
      <p:ext uri="{BB962C8B-B14F-4D97-AF65-F5344CB8AC3E}">
        <p14:creationId xmlns:p14="http://schemas.microsoft.com/office/powerpoint/2010/main" val="422919933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LY" dirty="0"/>
          </a:p>
        </p:txBody>
      </p:sp>
      <p:sp>
        <p:nvSpPr>
          <p:cNvPr id="4" name="عنصر نائب لرقم الشريحة 3"/>
          <p:cNvSpPr>
            <a:spLocks noGrp="1"/>
          </p:cNvSpPr>
          <p:nvPr>
            <p:ph type="sldNum" sz="quarter" idx="10"/>
          </p:nvPr>
        </p:nvSpPr>
        <p:spPr/>
        <p:txBody>
          <a:bodyPr/>
          <a:lstStyle/>
          <a:p>
            <a:fld id="{2F933751-517E-4062-8566-8798273D1003}" type="slidenum">
              <a:rPr lang="ar-LY" smtClean="0"/>
              <a:pPr/>
              <a:t>1</a:t>
            </a:fld>
            <a:endParaRPr lang="ar-LY"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LY" dirty="0"/>
          </a:p>
        </p:txBody>
      </p:sp>
      <p:sp>
        <p:nvSpPr>
          <p:cNvPr id="4" name="عنصر نائب لرقم الشريحة 3"/>
          <p:cNvSpPr>
            <a:spLocks noGrp="1"/>
          </p:cNvSpPr>
          <p:nvPr>
            <p:ph type="sldNum" sz="quarter" idx="10"/>
          </p:nvPr>
        </p:nvSpPr>
        <p:spPr/>
        <p:txBody>
          <a:bodyPr/>
          <a:lstStyle/>
          <a:p>
            <a:fld id="{1FA614F7-7B87-45A2-AF06-D8D8307644F5}" type="slidenum">
              <a:rPr lang="ar-SA" smtClean="0"/>
              <a:pPr/>
              <a:t>8</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2" name="عنصر نائب للتذييل 1"/>
          <p:cNvSpPr>
            <a:spLocks noGrp="1"/>
          </p:cNvSpPr>
          <p:nvPr>
            <p:ph type="ftr" sz="quarter" idx="11"/>
          </p:nvPr>
        </p:nvSpPr>
        <p:spPr/>
        <p:txBody>
          <a:bodyPr/>
          <a:lstStyle/>
          <a:p>
            <a:endParaRPr lang="ar-SA" dirty="0"/>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0B34F065-1154-456A-91E3-76DE8E75E17B}"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dirty="0"/>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0B34F065-1154-456A-91E3-76DE8E75E17B}"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11" name="عنصر نائب للتذييل 10"/>
          <p:cNvSpPr>
            <a:spLocks noGrp="1"/>
          </p:cNvSpPr>
          <p:nvPr>
            <p:ph type="ftr" sz="quarter" idx="11"/>
          </p:nvPr>
        </p:nvSpPr>
        <p:spPr/>
        <p:txBody>
          <a:bodyPr/>
          <a:lstStyle/>
          <a:p>
            <a:endParaRPr lang="ar-SA" dirty="0"/>
          </a:p>
        </p:txBody>
      </p:sp>
      <p:sp>
        <p:nvSpPr>
          <p:cNvPr id="16" name="عنصر نائب لرقم الشريحة 15"/>
          <p:cNvSpPr>
            <a:spLocks noGrp="1"/>
          </p:cNvSpPr>
          <p:nvPr>
            <p:ph type="sldNum" sz="quarter" idx="12"/>
          </p:nvPr>
        </p:nvSpPr>
        <p:spPr/>
        <p:txBody>
          <a:bodyPr/>
          <a:lstStyle/>
          <a:p>
            <a:fld id="{0B34F065-1154-456A-91E3-76DE8E75E17B}" type="slidenum">
              <a:rPr lang="ar-SA" smtClean="0"/>
              <a:pPr/>
              <a:t>‹#›</a:t>
            </a:fld>
            <a:endParaRPr lang="ar-SA" dirty="0"/>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10" name="عنصر نائب للتذييل 9"/>
          <p:cNvSpPr>
            <a:spLocks noGrp="1"/>
          </p:cNvSpPr>
          <p:nvPr>
            <p:ph type="ftr" sz="quarter" idx="11"/>
          </p:nvPr>
        </p:nvSpPr>
        <p:spPr/>
        <p:txBody>
          <a:bodyPr/>
          <a:lstStyle/>
          <a:p>
            <a:endParaRPr lang="ar-SA" dirty="0"/>
          </a:p>
        </p:txBody>
      </p:sp>
      <p:sp>
        <p:nvSpPr>
          <p:cNvPr id="31" name="عنصر نائب لرقم الشريحة 30"/>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a:xfrm>
            <a:off x="8229600" y="6477000"/>
            <a:ext cx="762000" cy="246888"/>
          </a:xfrm>
        </p:spPr>
        <p:txBody>
          <a:bodyPr/>
          <a:lstStyle/>
          <a:p>
            <a:fld id="{0B34F065-1154-456A-91E3-76DE8E75E17B}" type="slidenum">
              <a:rPr lang="ar-SA" smtClean="0"/>
              <a:pPr/>
              <a:t>‹#›</a:t>
            </a:fld>
            <a:endParaRPr lang="ar-SA" dirty="0"/>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21" name="عنصر نائب للتذييل 20"/>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24" name="عنصر نائب للتذييل 23"/>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29" name="عنصر نائب للتذييل 28"/>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03/12/1435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31" name="عنصر نائب لرقم الشريحة 30"/>
          <p:cNvSpPr>
            <a:spLocks noGrp="1"/>
          </p:cNvSpPr>
          <p:nvPr>
            <p:ph type="sldNum" sz="quarter" idx="12"/>
          </p:nvPr>
        </p:nvSpPr>
        <p:spPr/>
        <p:txBody>
          <a:bodyPr/>
          <a:lstStyle/>
          <a:p>
            <a:fld id="{0B34F065-1154-456A-91E3-76DE8E75E17B}" type="slidenum">
              <a:rPr lang="ar-SA" smtClean="0"/>
              <a:pPr/>
              <a:t>‹#›</a:t>
            </a:fld>
            <a:endParaRPr lang="ar-SA" dirty="0"/>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B8ABB09-4A1D-463E-8065-109CC2B7EFAA}" type="datetimeFigureOut">
              <a:rPr lang="ar-SA" smtClean="0"/>
              <a:pPr/>
              <a:t>03/12/1435</a:t>
            </a:fld>
            <a:endParaRPr lang="ar-SA" dirty="0"/>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dirty="0"/>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B34F065-1154-456A-91E3-76DE8E75E17B}" type="slidenum">
              <a:rPr lang="ar-SA" smtClean="0"/>
              <a:pPr/>
              <a:t>‹#›</a:t>
            </a:fld>
            <a:endParaRPr lang="ar-SA" dirty="0"/>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8"/>
          <p:cNvSpPr>
            <a:spLocks noChangeAspect="1" noChangeArrowheads="1" noTextEdit="1"/>
          </p:cNvSpPr>
          <p:nvPr/>
        </p:nvSpPr>
        <p:spPr bwMode="gray">
          <a:xfrm flipH="1">
            <a:off x="1643042" y="2500306"/>
            <a:ext cx="909637" cy="1244600"/>
          </a:xfrm>
          <a:prstGeom prst="rect">
            <a:avLst/>
          </a:prstGeom>
          <a:noFill/>
          <a:ln w="9525">
            <a:noFill/>
            <a:miter lim="800000"/>
            <a:headEnd/>
            <a:tailEnd/>
          </a:ln>
        </p:spPr>
        <p:txBody>
          <a:bodyPr/>
          <a:lstStyle/>
          <a:p>
            <a:endParaRPr lang="ar-LY" sz="2000" dirty="0"/>
          </a:p>
        </p:txBody>
      </p:sp>
      <p:sp>
        <p:nvSpPr>
          <p:cNvPr id="11" name="WordArt 1"/>
          <p:cNvSpPr>
            <a:spLocks noChangeArrowheads="1" noChangeShapeType="1" noTextEdit="1"/>
          </p:cNvSpPr>
          <p:nvPr/>
        </p:nvSpPr>
        <p:spPr bwMode="auto">
          <a:xfrm>
            <a:off x="1906747" y="188640"/>
            <a:ext cx="5072098" cy="857256"/>
          </a:xfrm>
          <a:prstGeom prst="rect">
            <a:avLst/>
          </a:prstGeom>
        </p:spPr>
        <p:txBody>
          <a:bodyPr wrap="none" fromWordArt="1">
            <a:prstTxWarp prst="textFadeUp">
              <a:avLst>
                <a:gd name="adj" fmla="val 9991"/>
              </a:avLst>
            </a:prstTxWarp>
          </a:bodyPr>
          <a:lstStyle/>
          <a:p>
            <a:pPr algn="ctr" rtl="0"/>
            <a:r>
              <a:rPr lang="ar-LY" sz="2000" kern="10" spc="0" dirty="0" smtClean="0">
                <a:ln w="12700">
                  <a:solidFill>
                    <a:srgbClr val="B2B2B2"/>
                  </a:solidFill>
                  <a:round/>
                  <a:headEnd/>
                  <a:tailEnd/>
                </a:ln>
                <a:effectLst>
                  <a:outerShdw dist="35921" dir="2700000" sy="50000" rotWithShape="0">
                    <a:srgbClr val="875B0D">
                      <a:alpha val="70000"/>
                    </a:srgbClr>
                  </a:outerShdw>
                </a:effectLst>
                <a:latin typeface="Arial Black"/>
              </a:rPr>
              <a:t>وزارة التعليم العالي و البحث العلمي</a:t>
            </a:r>
            <a:endParaRPr lang="ar-LY" sz="2000" kern="10" spc="0" dirty="0">
              <a:ln w="12700">
                <a:solidFill>
                  <a:srgbClr val="B2B2B2"/>
                </a:solidFill>
                <a:round/>
                <a:headEnd/>
                <a:tailEnd/>
              </a:ln>
              <a:effectLst>
                <a:outerShdw dist="35921" dir="2700000" sy="50000" rotWithShape="0">
                  <a:srgbClr val="875B0D">
                    <a:alpha val="70000"/>
                  </a:srgbClr>
                </a:outerShdw>
              </a:effectLst>
              <a:latin typeface="Arial Black"/>
            </a:endParaRPr>
          </a:p>
        </p:txBody>
      </p:sp>
      <p:pic>
        <p:nvPicPr>
          <p:cNvPr id="12" name="عنصر نائب للمحتوى 3" descr="شعار العلوم"/>
          <p:cNvPicPr>
            <a:picLocks/>
          </p:cNvPicPr>
          <p:nvPr/>
        </p:nvPicPr>
        <p:blipFill>
          <a:blip r:embed="rId3" cstate="print"/>
          <a:srcRect/>
          <a:stretch>
            <a:fillRect/>
          </a:stretch>
        </p:blipFill>
        <p:spPr bwMode="auto">
          <a:xfrm>
            <a:off x="3393273" y="1023627"/>
            <a:ext cx="1928826" cy="1428760"/>
          </a:xfrm>
          <a:prstGeom prst="rect">
            <a:avLst/>
          </a:prstGeom>
          <a:noFill/>
          <a:ln w="9525">
            <a:noFill/>
            <a:miter lim="800000"/>
            <a:headEnd/>
            <a:tailEnd/>
          </a:ln>
        </p:spPr>
      </p:pic>
      <p:sp>
        <p:nvSpPr>
          <p:cNvPr id="13" name="مستطيل 12"/>
          <p:cNvSpPr/>
          <p:nvPr/>
        </p:nvSpPr>
        <p:spPr>
          <a:xfrm>
            <a:off x="2267744" y="2464216"/>
            <a:ext cx="3583907" cy="338554"/>
          </a:xfrm>
          <a:prstGeom prst="rect">
            <a:avLst/>
          </a:prstGeom>
        </p:spPr>
        <p:txBody>
          <a:bodyPr wrap="square">
            <a:spAutoFit/>
          </a:bodyPr>
          <a:lstStyle/>
          <a:p>
            <a:pPr algn="ctr">
              <a:lnSpc>
                <a:spcPct val="80000"/>
              </a:lnSpc>
              <a:defRPr/>
            </a:pPr>
            <a:r>
              <a:rPr lang="ar-LY" sz="2000" b="1" dirty="0" smtClean="0">
                <a:latin typeface="Times New Roman" pitchFamily="18" charset="0"/>
                <a:cs typeface="Times New Roman" pitchFamily="18" charset="0"/>
              </a:rPr>
              <a:t>جامعة سبها/ كلية العلوم/ </a:t>
            </a:r>
            <a:r>
              <a:rPr lang="ar-SA" sz="2000" b="1" dirty="0" smtClean="0">
                <a:latin typeface="Times New Roman" pitchFamily="18" charset="0"/>
                <a:cs typeface="Times New Roman" pitchFamily="18" charset="0"/>
              </a:rPr>
              <a:t>قسم علم النبات</a:t>
            </a:r>
            <a:endParaRPr lang="ar-LY" sz="2000" b="1" dirty="0" smtClean="0">
              <a:latin typeface="Times New Roman" pitchFamily="18" charset="0"/>
              <a:cs typeface="Times New Roman" pitchFamily="18" charset="0"/>
            </a:endParaRPr>
          </a:p>
        </p:txBody>
      </p:sp>
      <p:sp>
        <p:nvSpPr>
          <p:cNvPr id="2" name="مستطيل 1"/>
          <p:cNvSpPr/>
          <p:nvPr/>
        </p:nvSpPr>
        <p:spPr>
          <a:xfrm>
            <a:off x="251520" y="2843684"/>
            <a:ext cx="8712968" cy="2785378"/>
          </a:xfrm>
          <a:prstGeom prst="rect">
            <a:avLst/>
          </a:prstGeom>
        </p:spPr>
        <p:txBody>
          <a:bodyPr wrap="square">
            <a:spAutoFit/>
          </a:bodyPr>
          <a:lstStyle/>
          <a:p>
            <a:pPr>
              <a:lnSpc>
                <a:spcPct val="150000"/>
              </a:lnSpc>
              <a:spcAft>
                <a:spcPts val="1000"/>
              </a:spcAft>
            </a:pPr>
            <a:r>
              <a:rPr lang="ar-LY" sz="2000" kern="10" dirty="0">
                <a:ln w="12700">
                  <a:solidFill>
                    <a:srgbClr val="B2B2B2"/>
                  </a:solidFill>
                  <a:round/>
                  <a:headEnd/>
                  <a:tailEnd/>
                </a:ln>
                <a:effectLst>
                  <a:outerShdw dist="35921" dir="2700000" sy="50000" rotWithShape="0">
                    <a:srgbClr val="875B0D">
                      <a:alpha val="70000"/>
                    </a:srgbClr>
                  </a:outerShdw>
                </a:effectLst>
                <a:latin typeface="Arial Black"/>
                <a:cs typeface="+mj-cs"/>
              </a:rPr>
              <a:t>بحث مقدم للحصول على درجة البكالوريوس بعنـــــوان</a:t>
            </a:r>
            <a:r>
              <a:rPr lang="ar-LY" sz="2000" dirty="0">
                <a:latin typeface="Calibri"/>
                <a:ea typeface="Times New Roman"/>
                <a:cs typeface="+mj-cs"/>
              </a:rPr>
              <a:t>:</a:t>
            </a:r>
            <a:endParaRPr lang="en-US" sz="2000" dirty="0">
              <a:latin typeface="Calibri"/>
              <a:ea typeface="Times New Roman"/>
              <a:cs typeface="+mj-cs"/>
            </a:endParaRPr>
          </a:p>
          <a:p>
            <a:pPr marL="53340" algn="ctr">
              <a:lnSpc>
                <a:spcPct val="150000"/>
              </a:lnSpc>
              <a:spcAft>
                <a:spcPts val="1000"/>
              </a:spcAft>
            </a:pPr>
            <a:r>
              <a:rPr lang="ar-LY" sz="2000" b="1" dirty="0">
                <a:solidFill>
                  <a:srgbClr val="FF0000"/>
                </a:solidFill>
                <a:latin typeface="Andalus"/>
                <a:ea typeface="Times New Roman"/>
                <a:cs typeface="PT Bold Mirror"/>
              </a:rPr>
              <a:t>الخصائص المظهريـــــة للريزوبيا المعزولــــة من نبات البرسيم الحجازي </a:t>
            </a:r>
            <a:r>
              <a:rPr lang="en-US" sz="2000" b="1" i="1" dirty="0">
                <a:solidFill>
                  <a:srgbClr val="FF0000"/>
                </a:solidFill>
                <a:latin typeface="Andalus"/>
                <a:ea typeface="Times New Roman"/>
                <a:cs typeface="PT Bold Mirror"/>
              </a:rPr>
              <a:t>Medicago</a:t>
            </a:r>
            <a:r>
              <a:rPr lang="en-US" sz="2000" b="1" dirty="0">
                <a:solidFill>
                  <a:srgbClr val="FF0000"/>
                </a:solidFill>
                <a:latin typeface="Andalus"/>
                <a:ea typeface="Times New Roman"/>
                <a:cs typeface="PT Bold Mirror"/>
              </a:rPr>
              <a:t> </a:t>
            </a:r>
            <a:r>
              <a:rPr lang="en-US" sz="2000" b="1" i="1" dirty="0">
                <a:solidFill>
                  <a:srgbClr val="FF0000"/>
                </a:solidFill>
                <a:latin typeface="Andalus"/>
                <a:ea typeface="Times New Roman"/>
                <a:cs typeface="PT Bold Mirror"/>
              </a:rPr>
              <a:t>sativa</a:t>
            </a:r>
            <a:r>
              <a:rPr lang="en-US" sz="2000" b="1" dirty="0">
                <a:solidFill>
                  <a:srgbClr val="FF0000"/>
                </a:solidFill>
                <a:latin typeface="Andalus"/>
                <a:ea typeface="Times New Roman"/>
                <a:cs typeface="PT Bold Mirror"/>
              </a:rPr>
              <a:t> L.</a:t>
            </a:r>
            <a:r>
              <a:rPr lang="ar-LY" sz="2000" b="1" dirty="0">
                <a:solidFill>
                  <a:srgbClr val="FF0000"/>
                </a:solidFill>
                <a:latin typeface="Andalus"/>
                <a:ea typeface="Times New Roman"/>
                <a:cs typeface="PT Bold Mirror"/>
              </a:rPr>
              <a:t> النامي في الترب </a:t>
            </a:r>
            <a:r>
              <a:rPr lang="ar-LY" sz="2000" b="1" dirty="0">
                <a:solidFill>
                  <a:srgbClr val="FF0000"/>
                </a:solidFill>
                <a:latin typeface="Andalus"/>
                <a:ea typeface="Calibri"/>
                <a:cs typeface="PT Bold Mirror"/>
              </a:rPr>
              <a:t>الجافة من ليبيا </a:t>
            </a:r>
            <a:endParaRPr lang="en-US" sz="2000" dirty="0">
              <a:solidFill>
                <a:srgbClr val="FF0000"/>
              </a:solidFill>
              <a:latin typeface="Calibri"/>
              <a:ea typeface="Times New Roman"/>
              <a:cs typeface="Arial"/>
            </a:endParaRPr>
          </a:p>
          <a:p>
            <a:pPr marL="53340" algn="just">
              <a:lnSpc>
                <a:spcPct val="150000"/>
              </a:lnSpc>
              <a:spcAft>
                <a:spcPts val="1000"/>
              </a:spcAft>
            </a:pPr>
            <a:endParaRPr lang="ar-LY" sz="2000" b="1" dirty="0" smtClean="0">
              <a:latin typeface="Andalus"/>
              <a:ea typeface="Times New Roman"/>
              <a:cs typeface="PT Bold Mirror"/>
            </a:endParaRPr>
          </a:p>
          <a:p>
            <a:pPr marL="53340" algn="just">
              <a:lnSpc>
                <a:spcPct val="150000"/>
              </a:lnSpc>
              <a:spcAft>
                <a:spcPts val="1000"/>
              </a:spcAft>
            </a:pPr>
            <a:endParaRPr lang="en-US" sz="2000" b="1" dirty="0">
              <a:latin typeface="Andalus"/>
              <a:ea typeface="Times New Roman"/>
              <a:cs typeface="PT Bold Mirror"/>
            </a:endParaRPr>
          </a:p>
        </p:txBody>
      </p:sp>
      <p:sp>
        <p:nvSpPr>
          <p:cNvPr id="4" name="مستطيل 3"/>
          <p:cNvSpPr/>
          <p:nvPr/>
        </p:nvSpPr>
        <p:spPr>
          <a:xfrm>
            <a:off x="683568" y="4270681"/>
            <a:ext cx="7776864" cy="2246769"/>
          </a:xfrm>
          <a:prstGeom prst="rect">
            <a:avLst/>
          </a:prstGeom>
        </p:spPr>
        <p:txBody>
          <a:bodyPr wrap="square">
            <a:spAutoFit/>
          </a:bodyPr>
          <a:lstStyle/>
          <a:p>
            <a:pPr>
              <a:lnSpc>
                <a:spcPct val="150000"/>
              </a:lnSpc>
            </a:pPr>
            <a:r>
              <a:rPr lang="ar-SA" sz="2000" b="1" dirty="0"/>
              <a:t>اعداد </a:t>
            </a:r>
            <a:r>
              <a:rPr lang="ar-LY" sz="2000" b="1" dirty="0" smtClean="0"/>
              <a:t>الطالبتين</a:t>
            </a:r>
            <a:r>
              <a:rPr lang="ar-SA" sz="2000" dirty="0" smtClean="0"/>
              <a:t>:</a:t>
            </a:r>
            <a:endParaRPr lang="en-US" sz="2000" dirty="0"/>
          </a:p>
          <a:p>
            <a:r>
              <a:rPr lang="ar-SA" sz="2000" b="1" dirty="0"/>
              <a:t>فاطمة آدم إدريس </a:t>
            </a:r>
            <a:r>
              <a:rPr lang="ar-SA" sz="2000" b="1" dirty="0" smtClean="0"/>
              <a:t>                                  </a:t>
            </a:r>
            <a:r>
              <a:rPr lang="ar-SA" sz="2000" b="1" dirty="0"/>
              <a:t>منيرة محمد علي </a:t>
            </a:r>
            <a:r>
              <a:rPr lang="ar-SA" sz="2000" b="1" dirty="0" smtClean="0"/>
              <a:t>البصير</a:t>
            </a:r>
            <a:endParaRPr lang="ar-LY" sz="2000" b="1" dirty="0" smtClean="0"/>
          </a:p>
          <a:p>
            <a:pPr>
              <a:lnSpc>
                <a:spcPct val="150000"/>
              </a:lnSpc>
            </a:pPr>
            <a:endParaRPr lang="ar-LY" sz="2000" b="1" dirty="0" smtClean="0"/>
          </a:p>
          <a:p>
            <a:pPr>
              <a:lnSpc>
                <a:spcPct val="150000"/>
              </a:lnSpc>
            </a:pPr>
            <a:r>
              <a:rPr lang="ar-LY" sz="2000" b="1" dirty="0" smtClean="0"/>
              <a:t>تحت </a:t>
            </a:r>
            <a:r>
              <a:rPr lang="ar-SA" sz="2000" b="1" dirty="0"/>
              <a:t>إشراف الأستاذة: مسعودة عمر أبو ال</a:t>
            </a:r>
            <a:r>
              <a:rPr lang="ar-LY" sz="2000" b="1" dirty="0"/>
              <a:t>ق</a:t>
            </a:r>
            <a:r>
              <a:rPr lang="ar-SA" sz="2000" b="1" dirty="0"/>
              <a:t>اسم خليفة</a:t>
            </a:r>
            <a:endParaRPr lang="en-US" sz="2000" b="1" dirty="0"/>
          </a:p>
          <a:p>
            <a:pPr algn="ctr">
              <a:lnSpc>
                <a:spcPct val="150000"/>
              </a:lnSpc>
            </a:pPr>
            <a:r>
              <a:rPr lang="ar-SA" sz="2000" dirty="0"/>
              <a:t>العام الجامعي 2013- 2014 م</a:t>
            </a:r>
            <a:endParaRPr lang="en-US" sz="2000" dirty="0"/>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938"/>
          <a:stretch/>
        </p:blipFill>
        <p:spPr bwMode="auto">
          <a:xfrm>
            <a:off x="1691680" y="2491631"/>
            <a:ext cx="4680520" cy="436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251520" y="116632"/>
            <a:ext cx="8532440" cy="2400657"/>
          </a:xfrm>
          <a:prstGeom prst="rect">
            <a:avLst/>
          </a:prstGeom>
        </p:spPr>
        <p:txBody>
          <a:bodyPr wrap="square">
            <a:spAutoFit/>
          </a:bodyPr>
          <a:lstStyle/>
          <a:p>
            <a:pPr algn="just">
              <a:lnSpc>
                <a:spcPct val="150000"/>
              </a:lnSpc>
            </a:pPr>
            <a:r>
              <a:rPr lang="ar-LY" sz="2000" b="1" dirty="0">
                <a:latin typeface="Times New Roman" pitchFamily="18" charset="0"/>
                <a:cs typeface="Times New Roman" pitchFamily="18" charset="0"/>
              </a:rPr>
              <a:t>زرعت العزلات الريزوبية في أنابيب اختبار تحتوي على حساء مستخلص الخميرة و المانيتول و رجت في درجة حرارة الغرفة حتى وصل نموها إلى مليون (</a:t>
            </a:r>
            <a:r>
              <a:rPr lang="en-US" sz="2000" b="1" dirty="0">
                <a:latin typeface="Times New Roman" pitchFamily="18" charset="0"/>
                <a:cs typeface="Times New Roman" pitchFamily="18" charset="0"/>
              </a:rPr>
              <a:t>O. D 0.1</a:t>
            </a:r>
            <a:r>
              <a:rPr lang="ar-LY" sz="2000" b="1" dirty="0">
                <a:latin typeface="Times New Roman" pitchFamily="18" charset="0"/>
                <a:cs typeface="Times New Roman" pitchFamily="18" charset="0"/>
              </a:rPr>
              <a:t>) وحدة بكتيرية بالمليمتر، ثم نُقل كمية مقدارها 0.2 مل من كل عزلة لإجراء الاختبار المستهدف و</a:t>
            </a:r>
            <a:r>
              <a:rPr lang="ar-SA" sz="2000" b="1" dirty="0">
                <a:latin typeface="Times New Roman" pitchFamily="18" charset="0"/>
                <a:cs typeface="Times New Roman" pitchFamily="18" charset="0"/>
              </a:rPr>
              <a:t> بواقع تكراران لكل عزلة، معدل نمو كل عزلة تم قياسه عند زرع البكتيريا باستخدام جهاز </a:t>
            </a:r>
            <a:r>
              <a:rPr lang="en-US" sz="2000" b="1" dirty="0">
                <a:latin typeface="Times New Roman" pitchFamily="18" charset="0"/>
                <a:cs typeface="Times New Roman" pitchFamily="18" charset="0"/>
              </a:rPr>
              <a:t>Digital colorimeter</a:t>
            </a:r>
            <a:r>
              <a:rPr lang="ar-LY" sz="2000" b="1" dirty="0">
                <a:latin typeface="Times New Roman" pitchFamily="18" charset="0"/>
                <a:cs typeface="Times New Roman" pitchFamily="18" charset="0"/>
              </a:rPr>
              <a:t> عند طول موجي 600 نانوميتر، و قياس النمو بعد التحضين و الاختبار تم بواسطة مقارنة النمو بمقياس ماك </a:t>
            </a:r>
            <a:r>
              <a:rPr lang="ar-LY" sz="2000" b="1" dirty="0" smtClean="0">
                <a:latin typeface="Times New Roman" pitchFamily="18" charset="0"/>
                <a:cs typeface="Times New Roman" pitchFamily="18" charset="0"/>
              </a:rPr>
              <a:t>فورلاند. </a:t>
            </a:r>
            <a:endParaRPr lang="ar-LY"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762179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circle(in)">
                                      <p:cBhvr>
                                        <p:cTn id="11"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1115616" y="2423175"/>
            <a:ext cx="6839744" cy="648072"/>
          </a:xfrm>
          <a:prstGeom prst="rect">
            <a:avLst/>
          </a:prstGeom>
        </p:spPr>
        <p:style>
          <a:lnRef idx="1">
            <a:schemeClr val="accent1"/>
          </a:lnRef>
          <a:fillRef idx="2">
            <a:schemeClr val="accent1"/>
          </a:fillRef>
          <a:effectRef idx="1">
            <a:schemeClr val="accent1"/>
          </a:effectRef>
          <a:fontRef idx="minor">
            <a:schemeClr val="dk1"/>
          </a:fontRef>
        </p:style>
        <p:txBody>
          <a:bodyPr>
            <a:normAutofit fontScale="97500" lnSpcReduction="10000"/>
          </a:bodyPr>
          <a:lstStyle>
            <a:lvl1pPr algn="l" rtl="1" eaLnBrk="1" latinLnBrk="0" hangingPunct="1">
              <a:spcBef>
                <a:spcPct val="0"/>
              </a:spcBef>
              <a:buNone/>
              <a:defRPr kumimoji="0" sz="4100" b="1" kern="1200">
                <a:solidFill>
                  <a:schemeClr val="lt1"/>
                </a:solidFill>
                <a:effectLst>
                  <a:outerShdw blurRad="31750" dist="25400" dir="5400000" algn="tl" rotWithShape="0">
                    <a:srgbClr val="000000">
                      <a:alpha val="25000"/>
                    </a:srgb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extLst/>
          </a:lstStyle>
          <a:p>
            <a:pPr algn="ctr"/>
            <a:r>
              <a:rPr lang="ar-SA" sz="4000" dirty="0" smtClean="0">
                <a:ln w="18415" cmpd="sng">
                  <a:solidFill>
                    <a:srgbClr val="FFFFFF"/>
                  </a:solidFill>
                  <a:prstDash val="solid"/>
                </a:ln>
                <a:solidFill>
                  <a:srgbClr val="FF0000"/>
                </a:solidFill>
                <a:latin typeface="Times New Roman" pitchFamily="18" charset="0"/>
                <a:cs typeface="Times New Roman" pitchFamily="18" charset="0"/>
              </a:rPr>
              <a:t>النت</a:t>
            </a:r>
            <a:r>
              <a:rPr lang="ar-LY" sz="4000" dirty="0" smtClean="0">
                <a:ln w="18415" cmpd="sng">
                  <a:solidFill>
                    <a:srgbClr val="FFFFFF"/>
                  </a:solidFill>
                  <a:prstDash val="solid"/>
                </a:ln>
                <a:solidFill>
                  <a:srgbClr val="FF0000"/>
                </a:solidFill>
                <a:latin typeface="Times New Roman" pitchFamily="18" charset="0"/>
                <a:cs typeface="Times New Roman" pitchFamily="18" charset="0"/>
              </a:rPr>
              <a:t>ـــ</a:t>
            </a:r>
            <a:r>
              <a:rPr lang="ar-SA" sz="4000" dirty="0" smtClean="0">
                <a:ln w="18415" cmpd="sng">
                  <a:solidFill>
                    <a:srgbClr val="FFFFFF"/>
                  </a:solidFill>
                  <a:prstDash val="solid"/>
                </a:ln>
                <a:solidFill>
                  <a:srgbClr val="FF0000"/>
                </a:solidFill>
                <a:latin typeface="Times New Roman" pitchFamily="18" charset="0"/>
                <a:cs typeface="Times New Roman" pitchFamily="18" charset="0"/>
              </a:rPr>
              <a:t>ائ</a:t>
            </a:r>
            <a:r>
              <a:rPr lang="ar-LY" sz="4000" dirty="0" smtClean="0">
                <a:ln w="18415" cmpd="sng">
                  <a:solidFill>
                    <a:srgbClr val="FFFFFF"/>
                  </a:solidFill>
                  <a:prstDash val="solid"/>
                </a:ln>
                <a:solidFill>
                  <a:srgbClr val="FF0000"/>
                </a:solidFill>
                <a:latin typeface="Times New Roman" pitchFamily="18" charset="0"/>
                <a:cs typeface="Times New Roman" pitchFamily="18" charset="0"/>
              </a:rPr>
              <a:t>ــــ</a:t>
            </a:r>
            <a:r>
              <a:rPr lang="ar-SA" sz="4000" dirty="0" smtClean="0">
                <a:ln w="18415" cmpd="sng">
                  <a:solidFill>
                    <a:srgbClr val="FFFFFF"/>
                  </a:solidFill>
                  <a:prstDash val="solid"/>
                </a:ln>
                <a:solidFill>
                  <a:srgbClr val="FF0000"/>
                </a:solidFill>
                <a:latin typeface="Times New Roman" pitchFamily="18" charset="0"/>
                <a:cs typeface="Times New Roman" pitchFamily="18" charset="0"/>
              </a:rPr>
              <a:t>ج</a:t>
            </a:r>
            <a:endParaRPr lang="ar-SA" sz="40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95451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C:\Users\PRO\Desktop\منيرة\مجلد جديد ‫‬\20140604_104828.jpg"/>
          <p:cNvPicPr/>
          <p:nvPr/>
        </p:nvPicPr>
        <p:blipFill rotWithShape="1">
          <a:blip r:embed="rId2" cstate="print">
            <a:extLst>
              <a:ext uri="{28A0092B-C50C-407E-A947-70E740481C1C}">
                <a14:useLocalDpi xmlns:a14="http://schemas.microsoft.com/office/drawing/2010/main" val="0"/>
              </a:ext>
            </a:extLst>
          </a:blip>
          <a:srcRect l="51687" t="2077" r="11527" b="5698"/>
          <a:stretch/>
        </p:blipFill>
        <p:spPr bwMode="auto">
          <a:xfrm>
            <a:off x="4601806" y="1412776"/>
            <a:ext cx="3644428" cy="424847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
        <p:nvSpPr>
          <p:cNvPr id="4" name="مستطيل 3"/>
          <p:cNvSpPr/>
          <p:nvPr/>
        </p:nvSpPr>
        <p:spPr>
          <a:xfrm>
            <a:off x="4067944" y="764704"/>
            <a:ext cx="4357686" cy="400110"/>
          </a:xfrm>
          <a:prstGeom prst="rect">
            <a:avLst/>
          </a:prstGeom>
        </p:spPr>
        <p:txBody>
          <a:bodyPr wrap="square">
            <a:spAutoFit/>
          </a:bodyPr>
          <a:lstStyle/>
          <a:p>
            <a:r>
              <a:rPr lang="ar-LY" sz="2000" b="1" dirty="0" smtClean="0">
                <a:solidFill>
                  <a:srgbClr val="0070C0"/>
                </a:solidFill>
                <a:latin typeface="Times New Roman" pitchFamily="18" charset="0"/>
                <a:cs typeface="Times New Roman" pitchFamily="18" charset="0"/>
              </a:rPr>
              <a:t>نتائج الاختيارات الفسيولوجية و البيوكيميائية </a:t>
            </a:r>
            <a:endParaRPr lang="ar-SA" sz="2000" b="1" dirty="0" smtClean="0">
              <a:solidFill>
                <a:srgbClr val="0070C0"/>
              </a:solidFill>
              <a:latin typeface="Times New Roman" pitchFamily="18" charset="0"/>
              <a:cs typeface="Times New Roman" pitchFamily="18" charset="0"/>
            </a:endParaRPr>
          </a:p>
        </p:txBody>
      </p:sp>
      <p:sp>
        <p:nvSpPr>
          <p:cNvPr id="5" name="مستطيل 4"/>
          <p:cNvSpPr/>
          <p:nvPr/>
        </p:nvSpPr>
        <p:spPr>
          <a:xfrm>
            <a:off x="179512" y="6072023"/>
            <a:ext cx="8568952" cy="307777"/>
          </a:xfrm>
          <a:prstGeom prst="rect">
            <a:avLst/>
          </a:prstGeom>
        </p:spPr>
        <p:txBody>
          <a:bodyPr wrap="square">
            <a:spAutoFit/>
          </a:bodyPr>
          <a:lstStyle/>
          <a:p>
            <a:r>
              <a:rPr lang="ar-LY" sz="1400" b="1" dirty="0">
                <a:latin typeface="Times New Roman" pitchFamily="18" charset="0"/>
                <a:cs typeface="Times New Roman" pitchFamily="18" charset="0"/>
              </a:rPr>
              <a:t>نمو العزلة </a:t>
            </a:r>
            <a:r>
              <a:rPr lang="en-US" sz="1400" b="1" dirty="0">
                <a:latin typeface="Times New Roman" pitchFamily="18" charset="0"/>
                <a:cs typeface="Times New Roman" pitchFamily="18" charset="0"/>
              </a:rPr>
              <a:t>RM3</a:t>
            </a:r>
            <a:r>
              <a:rPr lang="ar-LY" sz="1400" b="1" dirty="0">
                <a:latin typeface="Times New Roman" pitchFamily="18" charset="0"/>
                <a:cs typeface="Times New Roman" pitchFamily="18" charset="0"/>
              </a:rPr>
              <a:t> في </a:t>
            </a:r>
            <a:r>
              <a:rPr lang="ar-LY" sz="1400" b="1" dirty="0" smtClean="0">
                <a:latin typeface="Times New Roman" pitchFamily="18" charset="0"/>
                <a:cs typeface="Times New Roman" pitchFamily="18" charset="0"/>
              </a:rPr>
              <a:t>درجتين من </a:t>
            </a:r>
            <a:r>
              <a:rPr lang="ar-LY" sz="1400" b="1" dirty="0">
                <a:latin typeface="Times New Roman" pitchFamily="18" charset="0"/>
                <a:cs typeface="Times New Roman" pitchFamily="18" charset="0"/>
              </a:rPr>
              <a:t>الحموضة، يمين النمو عند </a:t>
            </a:r>
            <a:r>
              <a:rPr lang="en-US" sz="1400" b="1" dirty="0">
                <a:latin typeface="Times New Roman" pitchFamily="18" charset="0"/>
                <a:cs typeface="Times New Roman" pitchFamily="18" charset="0"/>
              </a:rPr>
              <a:t>pH11</a:t>
            </a:r>
            <a:r>
              <a:rPr lang="ar-LY" sz="1400" b="1" dirty="0">
                <a:latin typeface="Times New Roman" pitchFamily="18" charset="0"/>
                <a:cs typeface="Times New Roman" pitchFamily="18" charset="0"/>
              </a:rPr>
              <a:t>، وسط النمو عند </a:t>
            </a:r>
            <a:r>
              <a:rPr lang="en-US" sz="1400" b="1" dirty="0">
                <a:latin typeface="Times New Roman" pitchFamily="18" charset="0"/>
                <a:cs typeface="Times New Roman" pitchFamily="18" charset="0"/>
              </a:rPr>
              <a:t>pH6</a:t>
            </a:r>
            <a:r>
              <a:rPr lang="ar-LY" sz="1400" b="1" dirty="0">
                <a:latin typeface="Times New Roman" pitchFamily="18" charset="0"/>
                <a:cs typeface="Times New Roman" pitchFamily="18" charset="0"/>
              </a:rPr>
              <a:t> و يسار الانبوبة 5 من مقياس ماك </a:t>
            </a:r>
            <a:r>
              <a:rPr lang="ar-LY" sz="1400" b="1" dirty="0" smtClean="0">
                <a:latin typeface="Times New Roman" pitchFamily="18" charset="0"/>
                <a:cs typeface="Times New Roman" pitchFamily="18" charset="0"/>
              </a:rPr>
              <a:t>فورلاند.</a:t>
            </a:r>
            <a:endParaRPr lang="ar-LY" sz="1400" b="1" dirty="0">
              <a:latin typeface="Times New Roman" pitchFamily="18" charset="0"/>
              <a:cs typeface="Times New Roman" pitchFamily="18" charset="0"/>
            </a:endParaRPr>
          </a:p>
        </p:txBody>
      </p:sp>
      <p:pic>
        <p:nvPicPr>
          <p:cNvPr id="6" name="صورة 5"/>
          <p:cNvPicPr/>
          <p:nvPr/>
        </p:nvPicPr>
        <p:blipFill rotWithShape="1">
          <a:blip r:embed="rId3">
            <a:extLst>
              <a:ext uri="{28A0092B-C50C-407E-A947-70E740481C1C}">
                <a14:useLocalDpi xmlns:a14="http://schemas.microsoft.com/office/drawing/2010/main" val="0"/>
              </a:ext>
            </a:extLst>
          </a:blip>
          <a:srcRect l="23897" r="5147"/>
          <a:stretch/>
        </p:blipFill>
        <p:spPr bwMode="auto">
          <a:xfrm>
            <a:off x="317330" y="1291172"/>
            <a:ext cx="3754755" cy="451409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70462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2000"/>
                                        <p:tgtEl>
                                          <p:spTgt spid="4"/>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par>
                                <p:cTn id="14" presetID="21"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088386" y="389069"/>
            <a:ext cx="4357686" cy="400110"/>
          </a:xfrm>
          <a:prstGeom prst="rect">
            <a:avLst/>
          </a:prstGeom>
        </p:spPr>
        <p:txBody>
          <a:bodyPr wrap="square">
            <a:spAutoFit/>
          </a:bodyPr>
          <a:lstStyle/>
          <a:p>
            <a:r>
              <a:rPr lang="ar-LY" sz="2000" b="1" dirty="0" smtClean="0">
                <a:solidFill>
                  <a:srgbClr val="0070C0"/>
                </a:solidFill>
                <a:latin typeface="Times New Roman" pitchFamily="18" charset="0"/>
                <a:cs typeface="Times New Roman" pitchFamily="18" charset="0"/>
              </a:rPr>
              <a:t>تابع نتائج الاختيارات الفسيولوجية و البيوكيميائية </a:t>
            </a:r>
            <a:endParaRPr lang="ar-SA" sz="2000" b="1" dirty="0" smtClean="0">
              <a:solidFill>
                <a:srgbClr val="0070C0"/>
              </a:solidFill>
              <a:latin typeface="Times New Roman" pitchFamily="18" charset="0"/>
              <a:cs typeface="Times New Roman" pitchFamily="18" charset="0"/>
            </a:endParaRPr>
          </a:p>
        </p:txBody>
      </p:sp>
      <p:pic>
        <p:nvPicPr>
          <p:cNvPr id="3" name="صورة 2"/>
          <p:cNvPicPr/>
          <p:nvPr/>
        </p:nvPicPr>
        <p:blipFill rotWithShape="1">
          <a:blip r:embed="rId2">
            <a:extLst>
              <a:ext uri="{28A0092B-C50C-407E-A947-70E740481C1C}">
                <a14:useLocalDpi xmlns:a14="http://schemas.microsoft.com/office/drawing/2010/main" val="0"/>
              </a:ext>
            </a:extLst>
          </a:blip>
          <a:srcRect l="4453" r="13766"/>
          <a:stretch/>
        </p:blipFill>
        <p:spPr bwMode="auto">
          <a:xfrm>
            <a:off x="4860032" y="1196752"/>
            <a:ext cx="3586040" cy="453650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pic>
        <p:nvPicPr>
          <p:cNvPr id="4" name="صورة 3"/>
          <p:cNvPicPr/>
          <p:nvPr/>
        </p:nvPicPr>
        <p:blipFill>
          <a:blip r:embed="rId3">
            <a:extLst>
              <a:ext uri="{28A0092B-C50C-407E-A947-70E740481C1C}">
                <a14:useLocalDpi xmlns:a14="http://schemas.microsoft.com/office/drawing/2010/main" val="0"/>
              </a:ext>
            </a:extLst>
          </a:blip>
          <a:srcRect/>
          <a:stretch>
            <a:fillRect/>
          </a:stretch>
        </p:blipFill>
        <p:spPr bwMode="auto">
          <a:xfrm>
            <a:off x="899592" y="919574"/>
            <a:ext cx="3744416" cy="4957698"/>
          </a:xfrm>
          <a:prstGeom prst="rect">
            <a:avLst/>
          </a:prstGeom>
          <a:noFill/>
        </p:spPr>
      </p:pic>
      <p:sp>
        <p:nvSpPr>
          <p:cNvPr id="5" name="مستطيل 4"/>
          <p:cNvSpPr/>
          <p:nvPr/>
        </p:nvSpPr>
        <p:spPr>
          <a:xfrm>
            <a:off x="363127" y="6093296"/>
            <a:ext cx="8050536" cy="307777"/>
          </a:xfrm>
          <a:prstGeom prst="rect">
            <a:avLst/>
          </a:prstGeom>
        </p:spPr>
        <p:txBody>
          <a:bodyPr wrap="square">
            <a:spAutoFit/>
          </a:bodyPr>
          <a:lstStyle/>
          <a:p>
            <a:r>
              <a:rPr lang="ar-LY" sz="1400" b="1" dirty="0">
                <a:latin typeface="Times New Roman" pitchFamily="18" charset="0"/>
                <a:cs typeface="Times New Roman" pitchFamily="18" charset="0"/>
              </a:rPr>
              <a:t>نمو العزلة </a:t>
            </a:r>
            <a:r>
              <a:rPr lang="en-US" sz="1400" b="1" dirty="0">
                <a:latin typeface="Times New Roman" pitchFamily="18" charset="0"/>
                <a:cs typeface="Times New Roman" pitchFamily="18" charset="0"/>
              </a:rPr>
              <a:t>RM3</a:t>
            </a:r>
            <a:r>
              <a:rPr lang="ar-LY" sz="1400" b="1" dirty="0">
                <a:latin typeface="Times New Roman" pitchFamily="18" charset="0"/>
                <a:cs typeface="Times New Roman" pitchFamily="18" charset="0"/>
              </a:rPr>
              <a:t> في وسط محتوي على السكريات المختبرة، يمين الانبوبة 5 من مقياس ماك فورلاند، وسط السليلوز و يسار </a:t>
            </a:r>
            <a:r>
              <a:rPr lang="ar-LY" sz="1400" b="1" dirty="0" smtClean="0">
                <a:latin typeface="Times New Roman" pitchFamily="18" charset="0"/>
                <a:cs typeface="Times New Roman" pitchFamily="18" charset="0"/>
              </a:rPr>
              <a:t>الجلاكتوز.</a:t>
            </a:r>
            <a:endParaRPr lang="ar-LY" sz="1400" b="1" dirty="0">
              <a:latin typeface="Times New Roman" pitchFamily="18" charset="0"/>
              <a:cs typeface="Times New Roman" pitchFamily="18" charset="0"/>
            </a:endParaRPr>
          </a:p>
        </p:txBody>
      </p:sp>
    </p:spTree>
    <p:extLst>
      <p:ext uri="{BB962C8B-B14F-4D97-AF65-F5344CB8AC3E}">
        <p14:creationId xmlns:p14="http://schemas.microsoft.com/office/powerpoint/2010/main" val="39624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par>
                                <p:cTn id="11" presetID="6" presetClass="entr" presetSubtype="16"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52423" y="-17377"/>
            <a:ext cx="9144000" cy="854089"/>
          </a:xfrm>
          <a:prstGeom prst="rect">
            <a:avLst/>
          </a:prstGeom>
        </p:spPr>
        <p:style>
          <a:lnRef idx="2">
            <a:schemeClr val="accent6"/>
          </a:lnRef>
          <a:fillRef idx="1">
            <a:schemeClr val="lt1"/>
          </a:fillRef>
          <a:effectRef idx="0">
            <a:schemeClr val="accent6"/>
          </a:effectRef>
          <a:fontRef idx="minor">
            <a:schemeClr val="dk1"/>
          </a:fontRef>
        </p:style>
        <p:txBody>
          <a:bodyPr>
            <a:normAutofit/>
          </a:bodyPr>
          <a:lst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r"/>
            <a:r>
              <a:rPr lang="ar-SA" sz="4000" b="1" dirty="0" smtClean="0">
                <a:solidFill>
                  <a:srgbClr val="FF0000"/>
                </a:solidFill>
                <a:latin typeface="Times New Roman" pitchFamily="18" charset="0"/>
                <a:cs typeface="Times New Roman" pitchFamily="18" charset="0"/>
              </a:rPr>
              <a:t> نتائج التصنيف العددي</a:t>
            </a:r>
            <a:endParaRPr lang="ar-SA" sz="4000" dirty="0"/>
          </a:p>
        </p:txBody>
      </p:sp>
      <p:pic>
        <p:nvPicPr>
          <p:cNvPr id="5143" name="صورة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876425"/>
            <a:ext cx="7272808" cy="2533650"/>
          </a:xfrm>
          <a:prstGeom prst="rect">
            <a:avLst/>
          </a:prstGeom>
          <a:noFill/>
        </p:spPr>
      </p:pic>
      <p:pic>
        <p:nvPicPr>
          <p:cNvPr id="5141" name="صورة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4506595"/>
            <a:ext cx="609600" cy="371475"/>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رابط مستقيم 21"/>
          <p:cNvCxnSpPr/>
          <p:nvPr/>
        </p:nvCxnSpPr>
        <p:spPr>
          <a:xfrm flipV="1">
            <a:off x="5868144" y="5555684"/>
            <a:ext cx="1242060" cy="8255"/>
          </a:xfrm>
          <a:prstGeom prst="line">
            <a:avLst/>
          </a:prstGeom>
          <a:ln/>
        </p:spPr>
        <p:style>
          <a:lnRef idx="1">
            <a:schemeClr val="dk1"/>
          </a:lnRef>
          <a:fillRef idx="0">
            <a:schemeClr val="dk1"/>
          </a:fillRef>
          <a:effectRef idx="0">
            <a:schemeClr val="dk1"/>
          </a:effectRef>
          <a:fontRef idx="minor">
            <a:schemeClr val="tx1"/>
          </a:fontRef>
        </p:style>
      </p:cxnSp>
      <p:cxnSp>
        <p:nvCxnSpPr>
          <p:cNvPr id="23" name="رابط مستقيم 22"/>
          <p:cNvCxnSpPr/>
          <p:nvPr/>
        </p:nvCxnSpPr>
        <p:spPr>
          <a:xfrm flipH="1">
            <a:off x="1270544" y="5563939"/>
            <a:ext cx="1019810" cy="0"/>
          </a:xfrm>
          <a:prstGeom prst="line">
            <a:avLst/>
          </a:prstGeom>
          <a:ln/>
        </p:spPr>
        <p:style>
          <a:lnRef idx="1">
            <a:schemeClr val="dk1"/>
          </a:lnRef>
          <a:fillRef idx="0">
            <a:schemeClr val="dk1"/>
          </a:fillRef>
          <a:effectRef idx="0">
            <a:schemeClr val="dk1"/>
          </a:effectRef>
          <a:fontRef idx="minor">
            <a:schemeClr val="tx1"/>
          </a:fontRef>
        </p:style>
      </p:cxnSp>
      <p:grpSp>
        <p:nvGrpSpPr>
          <p:cNvPr id="24" name="مجموعة 23"/>
          <p:cNvGrpSpPr/>
          <p:nvPr/>
        </p:nvGrpSpPr>
        <p:grpSpPr>
          <a:xfrm>
            <a:off x="2649220" y="4637405"/>
            <a:ext cx="395605" cy="482600"/>
            <a:chOff x="0" y="0"/>
            <a:chExt cx="395792" cy="483235"/>
          </a:xfrm>
        </p:grpSpPr>
        <p:sp>
          <p:nvSpPr>
            <p:cNvPr id="25" name="قوس متوسط أيسر 24"/>
            <p:cNvSpPr/>
            <p:nvPr/>
          </p:nvSpPr>
          <p:spPr>
            <a:xfrm>
              <a:off x="0" y="0"/>
              <a:ext cx="52070" cy="483235"/>
            </a:xfrm>
            <a:prstGeom prst="leftBracket">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1" fromWordArt="0" anchor="ctr" anchorCtr="0" forceAA="0" compatLnSpc="1">
              <a:prstTxWarp prst="textNoShape">
                <a:avLst/>
              </a:prstTxWarp>
              <a:noAutofit/>
            </a:bodyPr>
            <a:lstStyle/>
            <a:p>
              <a:endParaRPr lang="ar-SA"/>
            </a:p>
          </p:txBody>
        </p:sp>
        <p:cxnSp>
          <p:nvCxnSpPr>
            <p:cNvPr id="26" name="رابط مستقيم 25"/>
            <p:cNvCxnSpPr>
              <a:endCxn id="25" idx="2"/>
            </p:cNvCxnSpPr>
            <p:nvPr/>
          </p:nvCxnSpPr>
          <p:spPr>
            <a:xfrm flipH="1">
              <a:off x="52070" y="475121"/>
              <a:ext cx="343722" cy="8114"/>
            </a:xfrm>
            <a:prstGeom prst="line">
              <a:avLst/>
            </a:prstGeom>
            <a:ln/>
          </p:spPr>
          <p:style>
            <a:lnRef idx="1">
              <a:schemeClr val="dk1"/>
            </a:lnRef>
            <a:fillRef idx="0">
              <a:schemeClr val="dk1"/>
            </a:fillRef>
            <a:effectRef idx="0">
              <a:schemeClr val="dk1"/>
            </a:effectRef>
            <a:fontRef idx="minor">
              <a:schemeClr val="tx1"/>
            </a:fontRef>
          </p:style>
        </p:cxnSp>
      </p:grpSp>
      <p:sp>
        <p:nvSpPr>
          <p:cNvPr id="27" name="قوس متوسط أيمن 26"/>
          <p:cNvSpPr/>
          <p:nvPr/>
        </p:nvSpPr>
        <p:spPr>
          <a:xfrm>
            <a:off x="5424170" y="4621802"/>
            <a:ext cx="44450" cy="482600"/>
          </a:xfrm>
          <a:prstGeom prst="rightBracket">
            <a:avLst/>
          </a:prstGeom>
          <a:noFill/>
          <a:ln w="9525" cap="flat" cmpd="sng" algn="ctr">
            <a:solidFill>
              <a:sysClr val="windowText" lastClr="000000">
                <a:shade val="95000"/>
                <a:satMod val="105000"/>
              </a:sysClr>
            </a:solidFill>
            <a:prstDash val="solid"/>
          </a:ln>
          <a:effectLst/>
        </p:spPr>
        <p:txBody>
          <a:bodyPr rot="0" spcFirstLastPara="0" vert="horz" wrap="square" lIns="91440" tIns="45720" rIns="91440" bIns="45720" numCol="1" spcCol="0" rtlCol="1" fromWordArt="0" anchor="ctr" anchorCtr="0" forceAA="0" compatLnSpc="1">
            <a:prstTxWarp prst="textNoShape">
              <a:avLst/>
            </a:prstTxWarp>
            <a:noAutofit/>
          </a:bodyPr>
          <a:lstStyle/>
          <a:p>
            <a:endParaRPr lang="ar-SA"/>
          </a:p>
        </p:txBody>
      </p:sp>
      <p:cxnSp>
        <p:nvCxnSpPr>
          <p:cNvPr id="28" name="رابط مستقيم 27"/>
          <p:cNvCxnSpPr/>
          <p:nvPr/>
        </p:nvCxnSpPr>
        <p:spPr>
          <a:xfrm flipH="1" flipV="1">
            <a:off x="4319823" y="5120005"/>
            <a:ext cx="972257" cy="7620"/>
          </a:xfrm>
          <a:prstGeom prst="line">
            <a:avLst/>
          </a:prstGeom>
          <a:ln/>
        </p:spPr>
        <p:style>
          <a:lnRef idx="1">
            <a:schemeClr val="dk1"/>
          </a:lnRef>
          <a:fillRef idx="0">
            <a:schemeClr val="dk1"/>
          </a:fillRef>
          <a:effectRef idx="0">
            <a:schemeClr val="dk1"/>
          </a:effectRef>
          <a:fontRef idx="minor">
            <a:schemeClr val="tx1"/>
          </a:fontRef>
        </p:style>
      </p:cxnSp>
      <p:sp>
        <p:nvSpPr>
          <p:cNvPr id="29" name="مستطيل 28"/>
          <p:cNvSpPr/>
          <p:nvPr/>
        </p:nvSpPr>
        <p:spPr>
          <a:xfrm>
            <a:off x="2816225" y="5436283"/>
            <a:ext cx="2695575" cy="276999"/>
          </a:xfrm>
          <a:prstGeom prst="rect">
            <a:avLst/>
          </a:prstGeom>
        </p:spPr>
        <p:txBody>
          <a:bodyPr wrap="square">
            <a:spAutoFit/>
          </a:bodyPr>
          <a:lstStyle/>
          <a:p>
            <a:pPr algn="ctr" rtl="1">
              <a:spcAft>
                <a:spcPts val="0"/>
              </a:spcAft>
            </a:pPr>
            <a:r>
              <a:rPr lang="ar-LY" sz="1200" b="1" kern="1200" dirty="0">
                <a:solidFill>
                  <a:srgbClr val="000000"/>
                </a:solidFill>
                <a:effectLst/>
                <a:latin typeface="Times New Roman"/>
                <a:ea typeface="Times New Roman"/>
              </a:rPr>
              <a:t>المجموعة الريزوبية المكونة للعزلات</a:t>
            </a:r>
            <a:endParaRPr lang="en-US" sz="1200" dirty="0">
              <a:effectLst/>
              <a:latin typeface="Times New Roman"/>
              <a:ea typeface="Times New Roman"/>
            </a:endParaRPr>
          </a:p>
        </p:txBody>
      </p:sp>
      <p:sp>
        <p:nvSpPr>
          <p:cNvPr id="18" name="Rectangle 28"/>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LY"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2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LY"/>
          </a:p>
        </p:txBody>
      </p:sp>
      <p:sp>
        <p:nvSpPr>
          <p:cNvPr id="20" name="Rectangle 30"/>
          <p:cNvSpPr>
            <a:spLocks noChangeArrowheads="1"/>
          </p:cNvSpPr>
          <p:nvPr/>
        </p:nvSpPr>
        <p:spPr bwMode="auto">
          <a:xfrm>
            <a:off x="152400" y="31432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LY"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31"/>
          <p:cNvSpPr>
            <a:spLocks noChangeArrowheads="1"/>
          </p:cNvSpPr>
          <p:nvPr/>
        </p:nvSpPr>
        <p:spPr bwMode="auto">
          <a:xfrm>
            <a:off x="152400" y="31432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LY"/>
          </a:p>
        </p:txBody>
      </p:sp>
      <p:sp>
        <p:nvSpPr>
          <p:cNvPr id="31" name="Rectangle 34"/>
          <p:cNvSpPr>
            <a:spLocks noChangeArrowheads="1"/>
          </p:cNvSpPr>
          <p:nvPr/>
        </p:nvSpPr>
        <p:spPr bwMode="auto">
          <a:xfrm>
            <a:off x="152400" y="35147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LY" sz="1800" b="0" i="0" u="none" strike="noStrike" cap="none" normalizeH="0" baseline="0" smtClean="0">
              <a:ln>
                <a:noFill/>
              </a:ln>
              <a:solidFill>
                <a:schemeClr val="tx1"/>
              </a:solidFill>
              <a:effectLst/>
              <a:latin typeface="Arial" pitchFamily="34" charset="0"/>
              <a:cs typeface="Arial" pitchFamily="34" charset="0"/>
            </a:endParaRPr>
          </a:p>
        </p:txBody>
      </p:sp>
      <p:sp>
        <p:nvSpPr>
          <p:cNvPr id="5120" name="مستطيل 5119"/>
          <p:cNvSpPr/>
          <p:nvPr/>
        </p:nvSpPr>
        <p:spPr>
          <a:xfrm>
            <a:off x="3392967" y="4899325"/>
            <a:ext cx="926856" cy="369332"/>
          </a:xfrm>
          <a:prstGeom prst="rect">
            <a:avLst/>
          </a:prstGeom>
        </p:spPr>
        <p:txBody>
          <a:bodyPr wrap="none">
            <a:spAutoFit/>
          </a:bodyPr>
          <a:lstStyle/>
          <a:p>
            <a:pPr algn="ctr"/>
            <a:r>
              <a:rPr lang="ar-LY" b="1" dirty="0" smtClean="0">
                <a:latin typeface="Times New Roman" pitchFamily="18" charset="0"/>
                <a:cs typeface="Times New Roman" pitchFamily="18" charset="0"/>
              </a:rPr>
              <a:t>المجموعة</a:t>
            </a:r>
            <a:endParaRPr lang="ar-LY" dirty="0">
              <a:latin typeface="Times New Roman" pitchFamily="18" charset="0"/>
              <a:cs typeface="Times New Roman" pitchFamily="18" charset="0"/>
            </a:endParaRPr>
          </a:p>
        </p:txBody>
      </p:sp>
      <p:sp>
        <p:nvSpPr>
          <p:cNvPr id="41" name="مستطيل 40"/>
          <p:cNvSpPr/>
          <p:nvPr/>
        </p:nvSpPr>
        <p:spPr>
          <a:xfrm>
            <a:off x="1288978" y="5977134"/>
            <a:ext cx="6901856" cy="307777"/>
          </a:xfrm>
          <a:prstGeom prst="rect">
            <a:avLst/>
          </a:prstGeom>
        </p:spPr>
        <p:txBody>
          <a:bodyPr wrap="square">
            <a:spAutoFit/>
          </a:bodyPr>
          <a:lstStyle/>
          <a:p>
            <a:r>
              <a:rPr lang="ar-LY" sz="1400" b="1" dirty="0">
                <a:solidFill>
                  <a:srgbClr val="000000"/>
                </a:solidFill>
                <a:latin typeface="Times New Roman" pitchFamily="18" charset="0"/>
                <a:ea typeface="Times New Roman"/>
                <a:cs typeface="Times New Roman" pitchFamily="18" charset="0"/>
              </a:rPr>
              <a:t>مخطط شجيري </a:t>
            </a:r>
            <a:r>
              <a:rPr lang="en-US" sz="1400" b="1" dirty="0" smtClean="0">
                <a:solidFill>
                  <a:srgbClr val="000000"/>
                </a:solidFill>
                <a:latin typeface="Times New Roman" pitchFamily="18" charset="0"/>
                <a:ea typeface="Times New Roman"/>
                <a:cs typeface="Times New Roman" pitchFamily="18" charset="0"/>
              </a:rPr>
              <a:t> Dendrogram </a:t>
            </a:r>
            <a:r>
              <a:rPr lang="ar-LY" sz="1400" b="1" dirty="0">
                <a:solidFill>
                  <a:srgbClr val="000000"/>
                </a:solidFill>
                <a:latin typeface="Times New Roman" pitchFamily="18" charset="0"/>
                <a:ea typeface="Times New Roman"/>
                <a:cs typeface="Times New Roman" pitchFamily="18" charset="0"/>
              </a:rPr>
              <a:t>يبين علاقة عزلات الاختبار و السلالة المرجعية في الصفات الفسيولوجية.</a:t>
            </a:r>
            <a:endParaRPr lang="en-US" sz="1400" dirty="0">
              <a:effectLst/>
              <a:latin typeface="Times New Roman" pitchFamily="18" charset="0"/>
              <a:ea typeface="Times New Roman"/>
              <a:cs typeface="Times New Roman" pitchFamily="18" charset="0"/>
            </a:endParaRPr>
          </a:p>
        </p:txBody>
      </p:sp>
    </p:spTree>
    <p:extLst>
      <p:ext uri="{BB962C8B-B14F-4D97-AF65-F5344CB8AC3E}">
        <p14:creationId xmlns:p14="http://schemas.microsoft.com/office/powerpoint/2010/main" val="346599945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0" y="0"/>
            <a:ext cx="9144000" cy="908720"/>
          </a:xfrm>
          <a:prstGeom prst="rect">
            <a:avLst/>
          </a:prstGeom>
        </p:spPr>
        <p:txBody>
          <a:bodyPr>
            <a:normAutofit fontScale="75000" lnSpcReduction="20000"/>
          </a:bodyPr>
          <a:lst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a:endParaRPr lang="en-US" b="1" dirty="0" smtClean="0">
              <a:solidFill>
                <a:srgbClr val="FF0000"/>
              </a:solidFill>
              <a:latin typeface="Times New Roman" pitchFamily="18" charset="0"/>
              <a:cs typeface="Times New Roman" pitchFamily="18" charset="0"/>
            </a:endParaRPr>
          </a:p>
          <a:p>
            <a:pPr algn="ctr"/>
            <a:r>
              <a:rPr lang="ar-SA" sz="5300" b="1" dirty="0" smtClean="0">
                <a:solidFill>
                  <a:srgbClr val="FF0000"/>
                </a:solidFill>
                <a:latin typeface="Times New Roman" pitchFamily="18" charset="0"/>
                <a:cs typeface="Times New Roman" pitchFamily="18" charset="0"/>
              </a:rPr>
              <a:t>الخلاصة</a:t>
            </a:r>
            <a:endParaRPr lang="ar-SA" sz="5300" dirty="0"/>
          </a:p>
        </p:txBody>
      </p:sp>
      <p:sp>
        <p:nvSpPr>
          <p:cNvPr id="4" name="مستطيل 3"/>
          <p:cNvSpPr/>
          <p:nvPr/>
        </p:nvSpPr>
        <p:spPr>
          <a:xfrm>
            <a:off x="251520" y="1484784"/>
            <a:ext cx="8640960" cy="3416320"/>
          </a:xfrm>
          <a:prstGeom prst="rect">
            <a:avLst/>
          </a:prstGeom>
        </p:spPr>
        <p:txBody>
          <a:bodyPr wrap="square">
            <a:spAutoFit/>
          </a:bodyPr>
          <a:lstStyle/>
          <a:p>
            <a:pPr algn="just">
              <a:lnSpc>
                <a:spcPct val="150000"/>
              </a:lnSpc>
            </a:pPr>
            <a:r>
              <a:rPr lang="ar-SA" dirty="0"/>
              <a:t> </a:t>
            </a:r>
            <a:r>
              <a:rPr lang="ar-SA" sz="2400" b="1" dirty="0">
                <a:latin typeface="Times New Roman" pitchFamily="18" charset="0"/>
                <a:cs typeface="Times New Roman" pitchFamily="18" charset="0"/>
              </a:rPr>
              <a:t>الريزوبيا المتحصل عليها من هذه الدراسة كانت سريعة النمو تظهر في أقل من 5 أيام، و أنها </a:t>
            </a:r>
            <a:r>
              <a:rPr lang="ar-SA" sz="2400" b="1" dirty="0" smtClean="0">
                <a:latin typeface="Times New Roman" pitchFamily="18" charset="0"/>
                <a:cs typeface="Times New Roman" pitchFamily="18" charset="0"/>
              </a:rPr>
              <a:t>تكو</a:t>
            </a:r>
            <a:r>
              <a:rPr lang="ar-LY" sz="2400" b="1" dirty="0">
                <a:latin typeface="Times New Roman" pitchFamily="18" charset="0"/>
                <a:cs typeface="Times New Roman" pitchFamily="18" charset="0"/>
              </a:rPr>
              <a:t>ﱢ</a:t>
            </a:r>
            <a:r>
              <a:rPr lang="ar-SA" sz="2400" b="1" dirty="0">
                <a:latin typeface="Times New Roman" pitchFamily="18" charset="0"/>
                <a:cs typeface="Times New Roman" pitchFamily="18" charset="0"/>
              </a:rPr>
              <a:t>ن تكافلاً فعالاً مع البرسيم الحجازي المزروع </a:t>
            </a:r>
            <a:r>
              <a:rPr lang="en-US" sz="2400" b="1" i="1" dirty="0">
                <a:latin typeface="Times New Roman" pitchFamily="18" charset="0"/>
                <a:cs typeface="Times New Roman" pitchFamily="18" charset="0"/>
              </a:rPr>
              <a:t>M. sativa</a:t>
            </a:r>
            <a:r>
              <a:rPr lang="ar-SA" sz="2400" b="1" dirty="0">
                <a:latin typeface="Times New Roman" pitchFamily="18" charset="0"/>
                <a:cs typeface="Times New Roman" pitchFamily="18" charset="0"/>
              </a:rPr>
              <a:t> التي عزلت منه.</a:t>
            </a:r>
            <a:endParaRPr lang="en-US" sz="2400" b="1" dirty="0">
              <a:latin typeface="Times New Roman" pitchFamily="18" charset="0"/>
              <a:cs typeface="Times New Roman" pitchFamily="18" charset="0"/>
            </a:endParaRPr>
          </a:p>
          <a:p>
            <a:pPr algn="just">
              <a:lnSpc>
                <a:spcPct val="150000"/>
              </a:lnSpc>
            </a:pPr>
            <a:r>
              <a:rPr lang="ar-SA" sz="2400" b="1" dirty="0">
                <a:latin typeface="Times New Roman" pitchFamily="18" charset="0"/>
                <a:cs typeface="Times New Roman" pitchFamily="18" charset="0"/>
              </a:rPr>
              <a:t>    التصنيف العددي لهذه العزلات بين أنه يمكن الحصول على مجموعة واحدة عند مستوى تشابه 70 %، الخواص الفسيولوجية للعزلات كانت مماثلة تقريباً للسلالة المرجعية، متحملة لعوامل الاجهاد في المختبر و لكن قد لا تكون كذلك في الطبيعة و لذلك اختبارها في بيئاتها الطبيعية مطلوب قبل الوصول إلى هذه الخُلاصة. </a:t>
            </a:r>
            <a:endParaRPr lang="ar-LY"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267798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0" fill="hold"/>
                                        <p:tgtEl>
                                          <p:spTgt spid="4"/>
                                        </p:tgtEl>
                                        <p:attrNameLst>
                                          <p:attrName>ppt_w</p:attrName>
                                        </p:attrNameLst>
                                      </p:cBhvr>
                                      <p:tavLst>
                                        <p:tav tm="0">
                                          <p:val>
                                            <p:fltVal val="0"/>
                                          </p:val>
                                        </p:tav>
                                        <p:tav tm="100000">
                                          <p:val>
                                            <p:strVal val="#ppt_w"/>
                                          </p:val>
                                        </p:tav>
                                      </p:tavLst>
                                    </p:anim>
                                    <p:anim calcmode="lin" valueType="num">
                                      <p:cBhvr>
                                        <p:cTn id="13" dur="3000" fill="hold"/>
                                        <p:tgtEl>
                                          <p:spTgt spid="4"/>
                                        </p:tgtEl>
                                        <p:attrNameLst>
                                          <p:attrName>ppt_h</p:attrName>
                                        </p:attrNameLst>
                                      </p:cBhvr>
                                      <p:tavLst>
                                        <p:tav tm="0">
                                          <p:val>
                                            <p:fltVal val="0"/>
                                          </p:val>
                                        </p:tav>
                                        <p:tav tm="100000">
                                          <p:val>
                                            <p:strVal val="#ppt_h"/>
                                          </p:val>
                                        </p:tav>
                                      </p:tavLst>
                                    </p:anim>
                                    <p:animEffect transition="in" filter="fade">
                                      <p:cBhvr>
                                        <p:cTn id="14"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551323" y="188640"/>
            <a:ext cx="8229600" cy="792088"/>
          </a:xfrm>
          <a:prstGeom prst="rect">
            <a:avLst/>
          </a:prstGeom>
        </p:spPr>
        <p:txBody>
          <a:bodyPr/>
          <a:lst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a:r>
              <a:rPr lang="en-US" sz="5400" b="1" dirty="0" smtClean="0">
                <a:solidFill>
                  <a:srgbClr val="FF0000"/>
                </a:solidFill>
                <a:latin typeface="Times New Roman" pitchFamily="18" charset="0"/>
                <a:cs typeface="Times New Roman" pitchFamily="18" charset="0"/>
              </a:rPr>
              <a:t>    </a:t>
            </a:r>
            <a:r>
              <a:rPr lang="ar-SA" sz="5400" b="1" dirty="0" smtClean="0">
                <a:solidFill>
                  <a:srgbClr val="FF0000"/>
                </a:solidFill>
                <a:latin typeface="Times New Roman" pitchFamily="18" charset="0"/>
                <a:cs typeface="Simple Indust Shaded" pitchFamily="2" charset="-78"/>
              </a:rPr>
              <a:t>التوصيـــــات</a:t>
            </a:r>
            <a:endParaRPr lang="ar-LY" dirty="0">
              <a:cs typeface="Simple Indust Shaded" pitchFamily="2" charset="-78"/>
            </a:endParaRPr>
          </a:p>
        </p:txBody>
      </p:sp>
      <p:sp>
        <p:nvSpPr>
          <p:cNvPr id="3" name="مستطيل 2"/>
          <p:cNvSpPr/>
          <p:nvPr/>
        </p:nvSpPr>
        <p:spPr>
          <a:xfrm>
            <a:off x="450035" y="1124744"/>
            <a:ext cx="8385387" cy="5565947"/>
          </a:xfrm>
          <a:prstGeom prst="rect">
            <a:avLst/>
          </a:prstGeom>
        </p:spPr>
        <p:txBody>
          <a:bodyPr wrap="square">
            <a:spAutoFit/>
          </a:bodyPr>
          <a:lstStyle/>
          <a:p>
            <a:pPr algn="just">
              <a:lnSpc>
                <a:spcPct val="150000"/>
              </a:lnSpc>
            </a:pPr>
            <a:r>
              <a:rPr lang="ar-SA" dirty="0"/>
              <a:t> </a:t>
            </a:r>
            <a:r>
              <a:rPr lang="ar-SA" sz="2400" b="1" dirty="0">
                <a:latin typeface="Times New Roman" pitchFamily="18" charset="0"/>
                <a:cs typeface="Times New Roman" pitchFamily="18" charset="0"/>
              </a:rPr>
              <a:t>في نهاية هذه الدراسة نوجز بعض التوصيات نوردها في الآتي:</a:t>
            </a:r>
            <a:endParaRPr lang="en-US" sz="2400" b="1" dirty="0">
              <a:latin typeface="Times New Roman" pitchFamily="18" charset="0"/>
              <a:cs typeface="Times New Roman" pitchFamily="18" charset="0"/>
            </a:endParaRPr>
          </a:p>
          <a:p>
            <a:pPr algn="just">
              <a:lnSpc>
                <a:spcPct val="150000"/>
              </a:lnSpc>
            </a:pPr>
            <a:r>
              <a:rPr lang="ar-SA" sz="2400" b="1" dirty="0">
                <a:latin typeface="Times New Roman" pitchFamily="18" charset="0"/>
                <a:cs typeface="Times New Roman" pitchFamily="18" charset="0"/>
              </a:rPr>
              <a:t>1- التعمق في دراسة العزلات و تعريفها باستخدام ذات مصداقية عالية متمثلة في الجانب الوراثي.</a:t>
            </a:r>
            <a:endParaRPr lang="en-US" sz="2400" b="1" dirty="0">
              <a:latin typeface="Times New Roman" pitchFamily="18" charset="0"/>
              <a:cs typeface="Times New Roman" pitchFamily="18" charset="0"/>
            </a:endParaRPr>
          </a:p>
          <a:p>
            <a:pPr algn="just">
              <a:lnSpc>
                <a:spcPct val="150000"/>
              </a:lnSpc>
            </a:pPr>
            <a:r>
              <a:rPr lang="ar-SA" sz="2400" b="1" dirty="0">
                <a:latin typeface="Times New Roman" pitchFamily="18" charset="0"/>
                <a:cs typeface="Times New Roman" pitchFamily="18" charset="0"/>
              </a:rPr>
              <a:t>2- التوسع في دراسة الريزوبيا المتكافلة مع النباتات البقولية في ليبيا من نُظم بيئية مختلفة و توصيفها على المستويين المظهري و الجزيئي.</a:t>
            </a:r>
            <a:endParaRPr lang="en-US" sz="2400" b="1" dirty="0">
              <a:latin typeface="Times New Roman" pitchFamily="18" charset="0"/>
              <a:cs typeface="Times New Roman" pitchFamily="18" charset="0"/>
            </a:endParaRPr>
          </a:p>
          <a:p>
            <a:pPr algn="just">
              <a:lnSpc>
                <a:spcPct val="150000"/>
              </a:lnSpc>
            </a:pPr>
            <a:r>
              <a:rPr lang="ar-SA" sz="2400" b="1" dirty="0">
                <a:latin typeface="Times New Roman" pitchFamily="18" charset="0"/>
                <a:cs typeface="Times New Roman" pitchFamily="18" charset="0"/>
              </a:rPr>
              <a:t>3- استخدام الريزوبيا كلقاح حيوي بدلاً من الاسمدة الكيميائية، و بالتالي حماية البيئة من التلوث و مساعدة صغار الفلاحين على توفير السماد. </a:t>
            </a:r>
            <a:endParaRPr lang="en-US" sz="2400" b="1" dirty="0">
              <a:latin typeface="Times New Roman" pitchFamily="18" charset="0"/>
              <a:cs typeface="Times New Roman" pitchFamily="18" charset="0"/>
            </a:endParaRPr>
          </a:p>
          <a:p>
            <a:pPr algn="just">
              <a:lnSpc>
                <a:spcPct val="150000"/>
              </a:lnSpc>
            </a:pPr>
            <a:r>
              <a:rPr lang="ar-SA" sz="2400" b="1" dirty="0">
                <a:latin typeface="Times New Roman" pitchFamily="18" charset="0"/>
                <a:cs typeface="Times New Roman" pitchFamily="18" charset="0"/>
              </a:rPr>
              <a:t>4- إنشاء مصارف خاصة لهذه البكتيريا و غيرها من البقوليات الأخرى و استخدام العزلات خاصة تلك المتكيفة مع الظروف السائدة في الأراضي الليبية كلقاح لتحسين خصوبة التربة. </a:t>
            </a:r>
            <a:endParaRPr lang="ar-LY"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2942777183"/>
      </p:ext>
    </p:extLst>
  </p:cSld>
  <p:clrMapOvr>
    <a:masterClrMapping/>
  </p:clrMapOvr>
  <mc:AlternateContent xmlns:mc="http://schemas.openxmlformats.org/markup-compatibility/2006" xmlns:p14="http://schemas.microsoft.com/office/powerpoint/2010/main">
    <mc:Choice Requires="p14">
      <p:transition spd="slow" p14:dur="2500">
        <p:pull dir="r"/>
      </p:transition>
    </mc:Choice>
    <mc:Fallback xmlns="">
      <p:transition spd="slow">
        <p:pull dir="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PRO\Desktop\مسعودة\السياحة في ليبيا\lib00-nic-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8136904" cy="6408712"/>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467544" y="4725144"/>
            <a:ext cx="7200800" cy="1200329"/>
          </a:xfrm>
          <a:prstGeom prst="rect">
            <a:avLst/>
          </a:prstGeom>
          <a:noFill/>
        </p:spPr>
        <p:txBody>
          <a:bodyPr wrap="square" rtlCol="1">
            <a:spAutoFit/>
          </a:bodyPr>
          <a:lstStyle/>
          <a:p>
            <a:pPr algn="ct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شُكراً لحُس</a:t>
            </a:r>
            <a:r>
              <a:rPr lang="ar-LY"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ــــــ</a:t>
            </a: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نِ الإستماع</a:t>
            </a:r>
          </a:p>
          <a:p>
            <a:endParaRPr lang="ar-SA" dirty="0"/>
          </a:p>
        </p:txBody>
      </p:sp>
    </p:spTree>
    <p:extLst>
      <p:ext uri="{BB962C8B-B14F-4D97-AF65-F5344CB8AC3E}">
        <p14:creationId xmlns:p14="http://schemas.microsoft.com/office/powerpoint/2010/main" val="1644285922"/>
      </p:ext>
    </p:extLst>
  </p:cSld>
  <p:clrMapOvr>
    <a:masterClrMapping/>
  </p:clrMapOvr>
  <mc:AlternateContent xmlns:mc="http://schemas.openxmlformats.org/markup-compatibility/2006" xmlns:p14="http://schemas.microsoft.com/office/powerpoint/2010/main">
    <mc:Choice Requires="p14">
      <p:transition spd="slow" p14:dur="225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PRO\Desktop\مسعودة\الجبل\201310231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8568952" cy="6264696"/>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1007604" y="3933056"/>
            <a:ext cx="7200800" cy="1200329"/>
          </a:xfrm>
          <a:prstGeom prst="rect">
            <a:avLst/>
          </a:prstGeom>
          <a:noFill/>
        </p:spPr>
        <p:txBody>
          <a:bodyPr wrap="square" rtlCol="1">
            <a:spAutoFit/>
          </a:bodyPr>
          <a:lstStyle/>
          <a:p>
            <a:pPr algn="ct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شُكراً لحُس</a:t>
            </a:r>
            <a:r>
              <a:rPr lang="ar-LY"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ــــــ</a:t>
            </a: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نِ الإستماع</a:t>
            </a:r>
          </a:p>
          <a:p>
            <a:endParaRPr lang="ar-SA" dirty="0"/>
          </a:p>
        </p:txBody>
      </p:sp>
    </p:spTree>
    <p:extLst>
      <p:ext uri="{BB962C8B-B14F-4D97-AF65-F5344CB8AC3E}">
        <p14:creationId xmlns:p14="http://schemas.microsoft.com/office/powerpoint/2010/main" val="2545272691"/>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PRO\Desktop\مسعودة\السياحة في ليبيا\lib00-nic-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2656"/>
            <a:ext cx="9144000" cy="6264696"/>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1475656" y="908720"/>
            <a:ext cx="7200800" cy="1200329"/>
          </a:xfrm>
          <a:prstGeom prst="rect">
            <a:avLst/>
          </a:prstGeom>
          <a:noFill/>
        </p:spPr>
        <p:txBody>
          <a:bodyPr wrap="square" rtlCol="1">
            <a:spAutoFit/>
          </a:bodyPr>
          <a:lstStyle/>
          <a:p>
            <a:pPr algn="ct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شُكراً لحُس</a:t>
            </a:r>
            <a:r>
              <a:rPr lang="ar-LY"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ــــــ</a:t>
            </a: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نِ الإستماع</a:t>
            </a:r>
          </a:p>
          <a:p>
            <a:endParaRPr lang="ar-SA" dirty="0"/>
          </a:p>
        </p:txBody>
      </p:sp>
    </p:spTree>
    <p:extLst>
      <p:ext uri="{BB962C8B-B14F-4D97-AF65-F5344CB8AC3E}">
        <p14:creationId xmlns:p14="http://schemas.microsoft.com/office/powerpoint/2010/main" val="41937362"/>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2492897"/>
            <a:ext cx="7772400" cy="1008112"/>
          </a:xfrm>
        </p:spPr>
        <p:txBody>
          <a:bodyPr>
            <a:noAutofit/>
          </a:bodyPr>
          <a:lstStyle/>
          <a:p>
            <a:pPr algn="ctr"/>
            <a:r>
              <a:rPr lang="ar-LY" sz="6600" dirty="0" smtClean="0">
                <a:ln w="18000">
                  <a:solidFill>
                    <a:schemeClr val="accent2">
                      <a:satMod val="140000"/>
                    </a:schemeClr>
                  </a:solidFill>
                  <a:prstDash val="solid"/>
                  <a:miter lim="800000"/>
                </a:ln>
                <a:solidFill>
                  <a:srgbClr val="FF3300"/>
                </a:solidFill>
                <a:effectLst>
                  <a:outerShdw blurRad="25500" dist="23000" dir="7020000" algn="tl">
                    <a:srgbClr val="000000">
                      <a:alpha val="50000"/>
                    </a:srgbClr>
                  </a:outerShdw>
                </a:effectLst>
              </a:rPr>
              <a:t>المقدمــــــة</a:t>
            </a:r>
            <a:r>
              <a:rPr lang="ar-LY" sz="66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endParaRPr lang="ar-LY" sz="66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764478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descr="C:\Users\PRO\Desktop\مسعودة\مناضر طبيعيه\2314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179512" y="3284984"/>
            <a:ext cx="7200800" cy="1200329"/>
          </a:xfrm>
          <a:prstGeom prst="rect">
            <a:avLst/>
          </a:prstGeom>
          <a:noFill/>
        </p:spPr>
        <p:txBody>
          <a:bodyPr wrap="square" rtlCol="1">
            <a:spAutoFit/>
          </a:bodyPr>
          <a:lstStyle/>
          <a:p>
            <a:pPr algn="ct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شُكراً لحُس</a:t>
            </a:r>
            <a:r>
              <a:rPr lang="ar-LY"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ــــــ</a:t>
            </a: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نِ الإستماع</a:t>
            </a:r>
          </a:p>
          <a:p>
            <a:endParaRPr lang="ar-SA" dirty="0"/>
          </a:p>
        </p:txBody>
      </p:sp>
    </p:spTree>
    <p:extLst>
      <p:ext uri="{BB962C8B-B14F-4D97-AF65-F5344CB8AC3E}">
        <p14:creationId xmlns:p14="http://schemas.microsoft.com/office/powerpoint/2010/main" val="3918335503"/>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PRO\Desktop\مسعودة\السياحة في ليبيا\lib00-nic-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6632"/>
            <a:ext cx="8640960" cy="6480719"/>
          </a:xfrm>
          <a:prstGeom prst="rect">
            <a:avLst/>
          </a:prstGeom>
          <a:noFill/>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323528" y="3645024"/>
            <a:ext cx="7200800" cy="1200329"/>
          </a:xfrm>
          <a:prstGeom prst="rect">
            <a:avLst/>
          </a:prstGeom>
          <a:noFill/>
        </p:spPr>
        <p:txBody>
          <a:bodyPr wrap="square" rtlCol="1">
            <a:spAutoFit/>
          </a:bodyPr>
          <a:lstStyle/>
          <a:p>
            <a:pPr algn="ct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شُكراً لحُس</a:t>
            </a:r>
            <a:r>
              <a:rPr lang="ar-LY"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ــــــ</a:t>
            </a:r>
            <a:r>
              <a:rPr lang="ar-SA" sz="54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نِ الإستماع</a:t>
            </a:r>
          </a:p>
          <a:p>
            <a:endParaRPr lang="ar-SA" dirty="0"/>
          </a:p>
        </p:txBody>
      </p:sp>
    </p:spTree>
    <p:extLst>
      <p:ext uri="{BB962C8B-B14F-4D97-AF65-F5344CB8AC3E}">
        <p14:creationId xmlns:p14="http://schemas.microsoft.com/office/powerpoint/2010/main" val="3456960577"/>
      </p:ext>
    </p:extLst>
  </p:cSld>
  <p:clrMapOvr>
    <a:masterClrMapping/>
  </p:clrMapOvr>
  <mc:AlternateContent xmlns:mc="http://schemas.openxmlformats.org/markup-compatibility/2006" xmlns:p14="http://schemas.microsoft.com/office/powerpoint/2010/main">
    <mc:Choice Requires="p14">
      <p:transition spd="slow" p14:dur="25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323528" y="332656"/>
            <a:ext cx="8424936" cy="2400657"/>
          </a:xfrm>
          <a:prstGeom prst="rect">
            <a:avLst/>
          </a:prstGeom>
        </p:spPr>
        <p:txBody>
          <a:bodyPr wrap="square">
            <a:spAutoFit/>
          </a:bodyPr>
          <a:lstStyle/>
          <a:p>
            <a:pPr algn="just">
              <a:lnSpc>
                <a:spcPct val="150000"/>
              </a:lnSpc>
            </a:pPr>
            <a:r>
              <a:rPr lang="ar-LY" dirty="0" smtClean="0"/>
              <a:t> </a:t>
            </a:r>
            <a:r>
              <a:rPr lang="ar-LY" sz="2000" b="1" dirty="0" smtClean="0">
                <a:latin typeface="Times New Roman" pitchFamily="18" charset="0"/>
                <a:cs typeface="Times New Roman" pitchFamily="18" charset="0"/>
              </a:rPr>
              <a:t>يعتبر النيتروجين أحد العناصر الضرورية لجميع المحاصيل و التي من بينها البقوليات، في المناطق الجافة و شبه الجافة غالباً ما يكون تيسر النيتروجين في التربة شحيحاً؛ نتيجة لانخفاض نسبة المادة العضوية بها. إن من أهم مميزات النباتات البقولية بما فيها البرسيم الحجازي مقدرتها على تثبيت نيتروجين الهواء الجوي مع بكتيريا العقد الجذرية، حيث يختزل نيتروجين الهواء الجوي إلى امونيوم بعملية تعرف بالتثبيت التكافلي لنيتروجين الهواء الجوي.</a:t>
            </a:r>
            <a:endParaRPr lang="ar-LY" sz="2000" b="1" dirty="0">
              <a:latin typeface="Times New Roman" pitchFamily="18" charset="0"/>
              <a:cs typeface="Times New Roman" pitchFamily="18" charset="0"/>
            </a:endParaRPr>
          </a:p>
        </p:txBody>
      </p:sp>
      <p:sp>
        <p:nvSpPr>
          <p:cNvPr id="8" name="مستطيل 7"/>
          <p:cNvSpPr/>
          <p:nvPr/>
        </p:nvSpPr>
        <p:spPr>
          <a:xfrm>
            <a:off x="467544" y="2636912"/>
            <a:ext cx="8280920" cy="1477328"/>
          </a:xfrm>
          <a:prstGeom prst="rect">
            <a:avLst/>
          </a:prstGeom>
        </p:spPr>
        <p:txBody>
          <a:bodyPr wrap="square">
            <a:spAutoFit/>
          </a:bodyPr>
          <a:lstStyle/>
          <a:p>
            <a:pPr algn="just">
              <a:lnSpc>
                <a:spcPct val="150000"/>
              </a:lnSpc>
            </a:pPr>
            <a:r>
              <a:rPr lang="ar-LY" sz="2000" b="1" dirty="0" smtClean="0">
                <a:latin typeface="Times New Roman" pitchFamily="18" charset="0"/>
                <a:cs typeface="Times New Roman" pitchFamily="18" charset="0"/>
              </a:rPr>
              <a:t>البرسيم </a:t>
            </a:r>
            <a:r>
              <a:rPr lang="ar-LY" sz="2000" b="1" dirty="0">
                <a:latin typeface="Times New Roman" pitchFamily="18" charset="0"/>
                <a:cs typeface="Times New Roman" pitchFamily="18" charset="0"/>
              </a:rPr>
              <a:t>الحجازي أحد اهم محاصيل العلف </a:t>
            </a:r>
            <a:r>
              <a:rPr lang="ar-LY" sz="2000" b="1" dirty="0" smtClean="0">
                <a:latin typeface="Times New Roman" pitchFamily="18" charset="0"/>
                <a:cs typeface="Times New Roman" pitchFamily="18" charset="0"/>
              </a:rPr>
              <a:t>البقولية؛ </a:t>
            </a:r>
            <a:r>
              <a:rPr lang="ar-LY" sz="2000" b="1" dirty="0">
                <a:latin typeface="Times New Roman" pitchFamily="18" charset="0"/>
                <a:cs typeface="Times New Roman" pitchFamily="18" charset="0"/>
              </a:rPr>
              <a:t>نظراً لوفرة انتاجه و القيمة الغذائية العالية و تأقلمه مع مختلف البيئات الزراعية، </a:t>
            </a:r>
            <a:r>
              <a:rPr lang="ar-LY" sz="2000" b="1" dirty="0" smtClean="0">
                <a:latin typeface="Times New Roman" pitchFamily="18" charset="0"/>
                <a:cs typeface="Times New Roman" pitchFamily="18" charset="0"/>
              </a:rPr>
              <a:t>يدخل هذا النبات في </a:t>
            </a:r>
            <a:r>
              <a:rPr lang="ar-LY" sz="2000" b="1" dirty="0">
                <a:latin typeface="Times New Roman" pitchFamily="18" charset="0"/>
                <a:cs typeface="Times New Roman" pitchFamily="18" charset="0"/>
              </a:rPr>
              <a:t>علاقة تكافلية مع أنواع من </a:t>
            </a:r>
            <a:r>
              <a:rPr lang="ar-LY" sz="2000" b="1" dirty="0" smtClean="0">
                <a:latin typeface="Times New Roman" pitchFamily="18" charset="0"/>
                <a:cs typeface="Times New Roman" pitchFamily="18" charset="0"/>
              </a:rPr>
              <a:t>الريزوبيا عائدة إلى جنسي  </a:t>
            </a:r>
            <a:r>
              <a:rPr lang="en-US" sz="2000" b="1" i="1" dirty="0">
                <a:latin typeface="Times New Roman" pitchFamily="18" charset="0"/>
                <a:cs typeface="Times New Roman" pitchFamily="18" charset="0"/>
              </a:rPr>
              <a:t>Rhizobium</a:t>
            </a:r>
            <a:r>
              <a:rPr lang="ar-LY" sz="2000" b="1" dirty="0">
                <a:latin typeface="Times New Roman" pitchFamily="18" charset="0"/>
                <a:cs typeface="Times New Roman" pitchFamily="18" charset="0"/>
              </a:rPr>
              <a:t> و </a:t>
            </a:r>
            <a:r>
              <a:rPr lang="en-US" sz="2000" b="1" dirty="0" smtClean="0">
                <a:latin typeface="Times New Roman" pitchFamily="18" charset="0"/>
                <a:cs typeface="Times New Roman" pitchFamily="18" charset="0"/>
              </a:rPr>
              <a:t>.</a:t>
            </a:r>
            <a:r>
              <a:rPr lang="en-US" sz="2000" b="1" i="1" dirty="0" smtClean="0">
                <a:latin typeface="Times New Roman" pitchFamily="18" charset="0"/>
                <a:cs typeface="Times New Roman" pitchFamily="18" charset="0"/>
              </a:rPr>
              <a:t>Ensifer</a:t>
            </a:r>
            <a:r>
              <a:rPr lang="en-US" sz="2000" b="1" dirty="0" smtClean="0">
                <a:latin typeface="Times New Roman" pitchFamily="18" charset="0"/>
                <a:cs typeface="Times New Roman" pitchFamily="18" charset="0"/>
              </a:rPr>
              <a:t> </a:t>
            </a:r>
            <a:endParaRPr lang="ar-LY" sz="2000" b="1" dirty="0">
              <a:latin typeface="Times New Roman" pitchFamily="18" charset="0"/>
              <a:cs typeface="Times New Roman" pitchFamily="18" charset="0"/>
            </a:endParaRPr>
          </a:p>
        </p:txBody>
      </p:sp>
      <p:sp>
        <p:nvSpPr>
          <p:cNvPr id="9" name="مستطيل 8"/>
          <p:cNvSpPr/>
          <p:nvPr/>
        </p:nvSpPr>
        <p:spPr>
          <a:xfrm>
            <a:off x="407797" y="4114240"/>
            <a:ext cx="8280920" cy="2400657"/>
          </a:xfrm>
          <a:prstGeom prst="rect">
            <a:avLst/>
          </a:prstGeom>
        </p:spPr>
        <p:txBody>
          <a:bodyPr wrap="square">
            <a:spAutoFit/>
          </a:bodyPr>
          <a:lstStyle/>
          <a:p>
            <a:pPr algn="just">
              <a:lnSpc>
                <a:spcPct val="150000"/>
              </a:lnSpc>
            </a:pPr>
            <a:r>
              <a:rPr lang="ar-LY" dirty="0"/>
              <a:t> </a:t>
            </a:r>
            <a:r>
              <a:rPr lang="ar-LY" sz="2000" b="1" dirty="0">
                <a:latin typeface="Times New Roman" pitchFamily="18" charset="0"/>
                <a:cs typeface="Times New Roman" pitchFamily="18" charset="0"/>
              </a:rPr>
              <a:t>تختلف السلالات الريزوبية في خصائصها عن بعضها البعض و بالتالي فهي تختلف في قدرتها على تثبيت نيتروجين الهواء </a:t>
            </a:r>
            <a:r>
              <a:rPr lang="ar-LY" sz="2000" b="1" dirty="0" smtClean="0">
                <a:latin typeface="Times New Roman" pitchFamily="18" charset="0"/>
                <a:cs typeface="Times New Roman" pitchFamily="18" charset="0"/>
              </a:rPr>
              <a:t>الجوي.  يتوقف نجاح عملية </a:t>
            </a:r>
            <a:r>
              <a:rPr lang="ar-LY" sz="2000" b="1" dirty="0">
                <a:latin typeface="Times New Roman" pitchFamily="18" charset="0"/>
                <a:cs typeface="Times New Roman" pitchFamily="18" charset="0"/>
              </a:rPr>
              <a:t>التكافل </a:t>
            </a:r>
            <a:r>
              <a:rPr lang="ar-LY" sz="2000" b="1" dirty="0" smtClean="0">
                <a:latin typeface="Times New Roman" pitchFamily="18" charset="0"/>
                <a:cs typeface="Times New Roman" pitchFamily="18" charset="0"/>
              </a:rPr>
              <a:t>بين الريزوبيا و </a:t>
            </a:r>
            <a:r>
              <a:rPr lang="ar-LY" sz="2000" b="1" dirty="0">
                <a:latin typeface="Times New Roman" pitchFamily="18" charset="0"/>
                <a:cs typeface="Times New Roman" pitchFamily="18" charset="0"/>
              </a:rPr>
              <a:t>النباتات البقولية و كمية النيتروجين الجوي المثبتة على عوامل فيزيائية و كيميائية كثيرة متعلقة </a:t>
            </a:r>
            <a:r>
              <a:rPr lang="ar-LY" sz="2000" b="1" dirty="0" smtClean="0">
                <a:latin typeface="Times New Roman" pitchFamily="18" charset="0"/>
                <a:cs typeface="Times New Roman" pitchFamily="18" charset="0"/>
              </a:rPr>
              <a:t>بالتربة، </a:t>
            </a:r>
            <a:r>
              <a:rPr lang="ar-LY" sz="2000" b="1" dirty="0">
                <a:latin typeface="Times New Roman" pitchFamily="18" charset="0"/>
                <a:cs typeface="Times New Roman" pitchFamily="18" charset="0"/>
              </a:rPr>
              <a:t>علاوة على بعض العوامل الأخرى المتعلقة بالنبات البقولي و الريزوبيا </a:t>
            </a:r>
            <a:r>
              <a:rPr lang="ar-LY" sz="2000" b="1" dirty="0" smtClean="0">
                <a:latin typeface="Times New Roman" pitchFamily="18" charset="0"/>
                <a:cs typeface="Times New Roman" pitchFamily="18" charset="0"/>
              </a:rPr>
              <a:t>المتكافلة </a:t>
            </a:r>
            <a:r>
              <a:rPr lang="ar-LY" sz="2000" b="1" dirty="0">
                <a:latin typeface="Times New Roman" pitchFamily="18" charset="0"/>
                <a:cs typeface="Times New Roman" pitchFamily="18" charset="0"/>
              </a:rPr>
              <a:t>معه، </a:t>
            </a:r>
            <a:r>
              <a:rPr lang="ar-SA" sz="2000" b="1" dirty="0">
                <a:latin typeface="Times New Roman" pitchFamily="18" charset="0"/>
                <a:cs typeface="Times New Roman" pitchFamily="18" charset="0"/>
              </a:rPr>
              <a:t>حيث تؤثر هذه العوامل على حياة الريزوبيا، توزيعها و على قُدرتها على تكوين العقد و بالتالي على التكافل و تثبيت </a:t>
            </a:r>
            <a:r>
              <a:rPr lang="ar-SA" sz="2000" b="1" dirty="0" smtClean="0">
                <a:latin typeface="Times New Roman" pitchFamily="18" charset="0"/>
                <a:cs typeface="Times New Roman" pitchFamily="18" charset="0"/>
              </a:rPr>
              <a:t>النيتروجين</a:t>
            </a:r>
            <a:r>
              <a:rPr lang="ar-LY" sz="2000" b="1" dirty="0">
                <a:latin typeface="Times New Roman" pitchFamily="18" charset="0"/>
                <a:cs typeface="Times New Roman" pitchFamily="18" charset="0"/>
              </a:rPr>
              <a:t>.</a:t>
            </a:r>
            <a:r>
              <a:rPr lang="ar-LY" sz="2000" b="1" dirty="0" smtClean="0">
                <a:latin typeface="Times New Roman" pitchFamily="18" charset="0"/>
                <a:cs typeface="Times New Roman" pitchFamily="18" charset="0"/>
              </a:rPr>
              <a:t> </a:t>
            </a:r>
            <a:endParaRPr lang="ar-LY"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2965749434"/>
      </p:ext>
    </p:extLst>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548680"/>
            <a:ext cx="8712968" cy="5544616"/>
          </a:xfrm>
        </p:spPr>
        <p:txBody>
          <a:bodyPr>
            <a:noAutofit/>
          </a:bodyPr>
          <a:lstStyle/>
          <a:p>
            <a:pPr>
              <a:lnSpc>
                <a:spcPct val="150000"/>
              </a:lnSpc>
              <a:buNone/>
            </a:pPr>
            <a:endParaRPr lang="ar-LY" sz="2000" dirty="0" smtClean="0">
              <a:latin typeface="Times New Roman" pitchFamily="18" charset="0"/>
              <a:cs typeface="Times New Roman" pitchFamily="18" charset="0"/>
            </a:endParaRPr>
          </a:p>
          <a:p>
            <a:pPr>
              <a:lnSpc>
                <a:spcPct val="150000"/>
              </a:lnSpc>
              <a:buNone/>
            </a:pPr>
            <a:r>
              <a:rPr lang="ar-LY" sz="2000" b="1" dirty="0" smtClean="0">
                <a:latin typeface="Times New Roman" pitchFamily="18" charset="0"/>
                <a:cs typeface="Times New Roman" pitchFamily="18" charset="0"/>
              </a:rPr>
              <a:t>هذه </a:t>
            </a:r>
            <a:r>
              <a:rPr lang="ar-LY" sz="2000" b="1" dirty="0">
                <a:latin typeface="Times New Roman" pitchFamily="18" charset="0"/>
                <a:cs typeface="Times New Roman" pitchFamily="18" charset="0"/>
              </a:rPr>
              <a:t>العوامل تُعتبر من ضمن المعايير المُستخدمة لدراسة التباين المظهري للريزوبيا كخطوة أولى في </a:t>
            </a:r>
            <a:r>
              <a:rPr lang="ar-LY" sz="2000" b="1" dirty="0" smtClean="0">
                <a:latin typeface="Times New Roman" pitchFamily="18" charset="0"/>
                <a:cs typeface="Times New Roman" pitchFamily="18" charset="0"/>
              </a:rPr>
              <a:t>تصنيفها، تشمل هذه العوامل:</a:t>
            </a:r>
            <a:endParaRPr lang="ar-LY" sz="2000" b="1" dirty="0" smtClean="0">
              <a:latin typeface="Times New Roman" pitchFamily="18" charset="0"/>
              <a:ea typeface="Times New Roman"/>
              <a:cs typeface="Times New Roman" pitchFamily="18" charset="0"/>
            </a:endParaRPr>
          </a:p>
          <a:p>
            <a:pPr>
              <a:lnSpc>
                <a:spcPct val="150000"/>
              </a:lnSpc>
              <a:buFont typeface="Wingdings" pitchFamily="2" charset="2"/>
              <a:buChar char="Ø"/>
            </a:pPr>
            <a:r>
              <a:rPr lang="ar-SA" sz="2000" b="1" dirty="0" smtClean="0">
                <a:latin typeface="Times New Roman" pitchFamily="18" charset="0"/>
                <a:cs typeface="Times New Roman" pitchFamily="18" charset="0"/>
              </a:rPr>
              <a:t>ال</a:t>
            </a:r>
            <a:r>
              <a:rPr lang="ar-LY" sz="2000" b="1" dirty="0" smtClean="0">
                <a:latin typeface="Times New Roman" pitchFamily="18" charset="0"/>
                <a:cs typeface="Times New Roman" pitchFamily="18" charset="0"/>
              </a:rPr>
              <a:t>ملوحـــــة</a:t>
            </a:r>
            <a:r>
              <a:rPr lang="ar-LY" sz="2000" dirty="0" smtClean="0">
                <a:latin typeface="Times New Roman" pitchFamily="18" charset="0"/>
                <a:cs typeface="Times New Roman" pitchFamily="18" charset="0"/>
              </a:rPr>
              <a:t>.</a:t>
            </a:r>
            <a:endParaRPr lang="ar-LY" sz="2000" b="1" dirty="0">
              <a:latin typeface="Times New Roman" pitchFamily="18" charset="0"/>
              <a:cs typeface="Times New Roman" pitchFamily="18" charset="0"/>
            </a:endParaRPr>
          </a:p>
          <a:p>
            <a:pPr>
              <a:lnSpc>
                <a:spcPct val="150000"/>
              </a:lnSpc>
              <a:buFont typeface="Wingdings" pitchFamily="2" charset="2"/>
              <a:buChar char="Ø"/>
            </a:pPr>
            <a:r>
              <a:rPr lang="ar-LY" sz="2000" b="1" dirty="0" smtClean="0">
                <a:latin typeface="Times New Roman" pitchFamily="18" charset="0"/>
                <a:ea typeface="Times New Roman"/>
                <a:cs typeface="Times New Roman" pitchFamily="18" charset="0"/>
              </a:rPr>
              <a:t>الحموضـــــة.</a:t>
            </a:r>
          </a:p>
          <a:p>
            <a:pPr>
              <a:lnSpc>
                <a:spcPct val="150000"/>
              </a:lnSpc>
              <a:buFont typeface="Wingdings" pitchFamily="2" charset="2"/>
              <a:buChar char="Ø"/>
            </a:pPr>
            <a:r>
              <a:rPr lang="ar-SA" sz="2000" b="1" dirty="0" smtClean="0">
                <a:latin typeface="Times New Roman" pitchFamily="18" charset="0"/>
                <a:cs typeface="Times New Roman" pitchFamily="18" charset="0"/>
              </a:rPr>
              <a:t>المضادات الحيوية</a:t>
            </a:r>
            <a:r>
              <a:rPr lang="ar-LY" sz="2000" b="1" dirty="0" smtClean="0">
                <a:latin typeface="Times New Roman" pitchFamily="18" charset="0"/>
                <a:cs typeface="Times New Roman" pitchFamily="18" charset="0"/>
              </a:rPr>
              <a:t>.</a:t>
            </a:r>
          </a:p>
          <a:p>
            <a:pPr>
              <a:lnSpc>
                <a:spcPct val="150000"/>
              </a:lnSpc>
              <a:buFont typeface="Wingdings" pitchFamily="2" charset="2"/>
              <a:buChar char="Ø"/>
            </a:pPr>
            <a:r>
              <a:rPr lang="ar-SA" sz="2000" b="1" dirty="0">
                <a:latin typeface="Times New Roman" pitchFamily="18" charset="0"/>
                <a:cs typeface="Times New Roman" pitchFamily="18" charset="0"/>
              </a:rPr>
              <a:t>أكسدة المواد </a:t>
            </a:r>
            <a:r>
              <a:rPr lang="ar-SA" sz="2000" b="1" dirty="0" smtClean="0">
                <a:latin typeface="Times New Roman" pitchFamily="18" charset="0"/>
                <a:cs typeface="Times New Roman" pitchFamily="18" charset="0"/>
              </a:rPr>
              <a:t>الكربوهيدراتية</a:t>
            </a:r>
            <a:r>
              <a:rPr lang="ar-LY" sz="2000" b="1" dirty="0" smtClean="0">
                <a:latin typeface="Times New Roman" pitchFamily="18" charset="0"/>
                <a:cs typeface="Times New Roman" pitchFamily="18" charset="0"/>
              </a:rPr>
              <a:t>.</a:t>
            </a:r>
          </a:p>
          <a:p>
            <a:pPr>
              <a:lnSpc>
                <a:spcPct val="150000"/>
              </a:lnSpc>
              <a:buFont typeface="Wingdings" pitchFamily="2" charset="2"/>
              <a:buChar char="Ø"/>
            </a:pPr>
            <a:r>
              <a:rPr lang="ar-SA" sz="2000" b="1" dirty="0">
                <a:latin typeface="Times New Roman" pitchFamily="18" charset="0"/>
                <a:cs typeface="Times New Roman" pitchFamily="18" charset="0"/>
              </a:rPr>
              <a:t>المعادن </a:t>
            </a:r>
            <a:r>
              <a:rPr lang="ar-SA" sz="2000" b="1" dirty="0" smtClean="0">
                <a:latin typeface="Times New Roman" pitchFamily="18" charset="0"/>
                <a:cs typeface="Times New Roman" pitchFamily="18" charset="0"/>
              </a:rPr>
              <a:t>الثقيلة</a:t>
            </a:r>
            <a:r>
              <a:rPr lang="ar-LY" sz="2000" dirty="0" smtClean="0">
                <a:latin typeface="Times New Roman" pitchFamily="18" charset="0"/>
                <a:cs typeface="Times New Roman" pitchFamily="18" charset="0"/>
              </a:rPr>
              <a:t>.</a:t>
            </a:r>
            <a:endParaRPr lang="ar-LY" sz="2000" b="1" dirty="0" smtClean="0">
              <a:latin typeface="Times New Roman" pitchFamily="18" charset="0"/>
              <a:cs typeface="Times New Roman" pitchFamily="18" charset="0"/>
            </a:endParaRPr>
          </a:p>
          <a:p>
            <a:pPr>
              <a:lnSpc>
                <a:spcPct val="150000"/>
              </a:lnSpc>
              <a:buFont typeface="Wingdings" pitchFamily="2" charset="2"/>
              <a:buChar char="Ø"/>
            </a:pPr>
            <a:r>
              <a:rPr lang="ar-LY" sz="2000" b="1" dirty="0" smtClean="0">
                <a:latin typeface="Times New Roman" pitchFamily="18" charset="0"/>
                <a:cs typeface="Times New Roman" pitchFamily="18" charset="0"/>
              </a:rPr>
              <a:t>تحلل اليوريا.</a:t>
            </a:r>
          </a:p>
          <a:p>
            <a:pPr marL="0" indent="0">
              <a:lnSpc>
                <a:spcPct val="150000"/>
              </a:lnSpc>
              <a:buNone/>
            </a:pPr>
            <a:r>
              <a:rPr lang="ar-LY" sz="2000" b="1" dirty="0" smtClean="0">
                <a:latin typeface="Times New Roman" pitchFamily="18" charset="0"/>
                <a:cs typeface="Times New Roman" pitchFamily="18" charset="0"/>
              </a:rPr>
              <a:t> و غيرها من العوامل الأخرى.</a:t>
            </a:r>
          </a:p>
          <a:p>
            <a:pPr>
              <a:lnSpc>
                <a:spcPct val="150000"/>
              </a:lnSpc>
              <a:buFont typeface="Wingdings" pitchFamily="2" charset="2"/>
              <a:buChar char="Ø"/>
            </a:pPr>
            <a:endParaRPr lang="ar-LY" sz="2000" dirty="0" smtClean="0">
              <a:latin typeface="Times New Roman" pitchFamily="18" charset="0"/>
              <a:cs typeface="Times New Roman" pitchFamily="18" charset="0"/>
            </a:endParaRPr>
          </a:p>
          <a:p>
            <a:pPr>
              <a:lnSpc>
                <a:spcPct val="150000"/>
              </a:lnSpc>
              <a:buFont typeface="Wingdings" pitchFamily="2" charset="2"/>
              <a:buChar char="Ø"/>
            </a:pPr>
            <a:endParaRPr lang="ar-LY"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2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2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2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2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2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2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2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2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2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2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2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2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2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2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2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2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1028343"/>
            <a:ext cx="8208912" cy="5016758"/>
          </a:xfrm>
          <a:prstGeom prst="rect">
            <a:avLst/>
          </a:prstGeom>
        </p:spPr>
        <p:txBody>
          <a:bodyPr wrap="square">
            <a:spAutoFit/>
          </a:bodyPr>
          <a:lstStyle/>
          <a:p>
            <a:r>
              <a:rPr lang="ar-SA" sz="2000" b="1" dirty="0">
                <a:solidFill>
                  <a:srgbClr val="FF0000"/>
                </a:solidFill>
                <a:latin typeface="Times New Roman" pitchFamily="18" charset="0"/>
                <a:cs typeface="Times New Roman" pitchFamily="18" charset="0"/>
              </a:rPr>
              <a:t>التصنيف العدد</a:t>
            </a:r>
            <a:r>
              <a:rPr lang="ar-LY" sz="2000" b="1" dirty="0">
                <a:solidFill>
                  <a:srgbClr val="FF0000"/>
                </a:solidFill>
                <a:latin typeface="Times New Roman" pitchFamily="18" charset="0"/>
                <a:cs typeface="Times New Roman" pitchFamily="18" charset="0"/>
              </a:rPr>
              <a:t>ي</a:t>
            </a:r>
            <a:endParaRPr lang="en-US" sz="2000" b="1" dirty="0">
              <a:solidFill>
                <a:srgbClr val="FF0000"/>
              </a:solidFill>
              <a:latin typeface="Times New Roman" pitchFamily="18" charset="0"/>
              <a:cs typeface="Times New Roman" pitchFamily="18" charset="0"/>
            </a:endParaRPr>
          </a:p>
          <a:p>
            <a:pPr algn="just">
              <a:lnSpc>
                <a:spcPct val="150000"/>
              </a:lnSpc>
            </a:pPr>
            <a:r>
              <a:rPr lang="ar-SA" sz="2000" b="1" dirty="0">
                <a:latin typeface="Times New Roman" pitchFamily="18" charset="0"/>
                <a:cs typeface="Times New Roman" pitchFamily="18" charset="0"/>
              </a:rPr>
              <a:t>    </a:t>
            </a:r>
            <a:r>
              <a:rPr lang="ar-LY" sz="2000" b="1" dirty="0">
                <a:latin typeface="Times New Roman" pitchFamily="18" charset="0"/>
                <a:cs typeface="Times New Roman" pitchFamily="18" charset="0"/>
              </a:rPr>
              <a:t>يعتمد هذا التصنيف على خصائص الشكل الظاهري للكائن، </a:t>
            </a:r>
            <a:r>
              <a:rPr lang="ar-SA" sz="2000" b="1" dirty="0">
                <a:latin typeface="Times New Roman" pitchFamily="18" charset="0"/>
                <a:cs typeface="Times New Roman" pitchFamily="18" charset="0"/>
              </a:rPr>
              <a:t>و</a:t>
            </a:r>
            <a:r>
              <a:rPr lang="ar-LY" sz="2000" b="1" dirty="0">
                <a:latin typeface="Times New Roman" pitchFamily="18" charset="0"/>
                <a:cs typeface="Times New Roman" pitchFamily="18" charset="0"/>
              </a:rPr>
              <a:t> الصفات الزرعية، و القدرة على إفراز أنزيمات معينة، و النمو في الظروف البيئية المختلفة، و ت</a:t>
            </a:r>
            <a:r>
              <a:rPr lang="ar-SA" sz="2000" b="1" dirty="0">
                <a:latin typeface="Times New Roman" pitchFamily="18" charset="0"/>
                <a:cs typeface="Times New Roman" pitchFamily="18" charset="0"/>
              </a:rPr>
              <a:t>َ</a:t>
            </a:r>
            <a:r>
              <a:rPr lang="ar-LY" sz="2000" b="1" dirty="0">
                <a:latin typeface="Times New Roman" pitchFamily="18" charset="0"/>
                <a:cs typeface="Times New Roman" pitchFamily="18" charset="0"/>
              </a:rPr>
              <a:t>حمُل المواد الكيميائية السامة و الاختبارات </a:t>
            </a:r>
            <a:r>
              <a:rPr lang="ar-LY" sz="2000" b="1" dirty="0" smtClean="0">
                <a:latin typeface="Times New Roman" pitchFamily="18" charset="0"/>
                <a:cs typeface="Times New Roman" pitchFamily="18" charset="0"/>
              </a:rPr>
              <a:t>الأيضية، و يتم </a:t>
            </a:r>
            <a:r>
              <a:rPr lang="ar-LY" sz="2000" b="1" dirty="0">
                <a:latin typeface="Times New Roman" pitchFamily="18" charset="0"/>
                <a:cs typeface="Times New Roman" pitchFamily="18" charset="0"/>
              </a:rPr>
              <a:t>تطبيقه في ستة خُطوات </a:t>
            </a:r>
            <a:r>
              <a:rPr lang="ar-LY" sz="2000" b="1" dirty="0" smtClean="0">
                <a:latin typeface="Times New Roman" pitchFamily="18" charset="0"/>
                <a:cs typeface="Times New Roman" pitchFamily="18" charset="0"/>
              </a:rPr>
              <a:t>هي: </a:t>
            </a:r>
          </a:p>
          <a:p>
            <a:pPr algn="just">
              <a:lnSpc>
                <a:spcPct val="150000"/>
              </a:lnSpc>
            </a:pPr>
            <a:r>
              <a:rPr lang="ar-LY" sz="2000" b="1" dirty="0" smtClean="0">
                <a:latin typeface="Times New Roman" pitchFamily="18" charset="0"/>
                <a:cs typeface="Times New Roman" pitchFamily="18" charset="0"/>
                <a:sym typeface="Wingdings"/>
              </a:rPr>
              <a:t></a:t>
            </a:r>
            <a:r>
              <a:rPr lang="ar-LY" sz="2000" b="1" dirty="0" smtClean="0">
                <a:latin typeface="Times New Roman" pitchFamily="18" charset="0"/>
                <a:cs typeface="Times New Roman" pitchFamily="18" charset="0"/>
              </a:rPr>
              <a:t>اختيار السلالة.                                               </a:t>
            </a:r>
            <a:r>
              <a:rPr lang="ar-LY" sz="2000" b="1" dirty="0" smtClean="0">
                <a:latin typeface="Times New Roman" pitchFamily="18" charset="0"/>
                <a:cs typeface="Times New Roman" pitchFamily="18" charset="0"/>
                <a:sym typeface="Wingdings"/>
              </a:rPr>
              <a:t></a:t>
            </a:r>
            <a:r>
              <a:rPr lang="ar-LY"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اختيار الإختبار</a:t>
            </a:r>
            <a:r>
              <a:rPr lang="ar-LY" sz="2000" b="1" dirty="0" smtClean="0">
                <a:latin typeface="Times New Roman" pitchFamily="18" charset="0"/>
                <a:cs typeface="Times New Roman" pitchFamily="18" charset="0"/>
              </a:rPr>
              <a:t>.</a:t>
            </a:r>
          </a:p>
          <a:p>
            <a:pPr algn="just">
              <a:lnSpc>
                <a:spcPct val="150000"/>
              </a:lnSpc>
            </a:pPr>
            <a:r>
              <a:rPr lang="ar-SA" sz="2000" b="1" dirty="0" smtClean="0">
                <a:latin typeface="Times New Roman" pitchFamily="18" charset="0"/>
                <a:cs typeface="Times New Roman" pitchFamily="18" charset="0"/>
              </a:rPr>
              <a:t> </a:t>
            </a:r>
            <a:r>
              <a:rPr lang="ar-LY" sz="2000" b="1" dirty="0">
                <a:latin typeface="Times New Roman" pitchFamily="18" charset="0"/>
                <a:cs typeface="Times New Roman" pitchFamily="18" charset="0"/>
                <a:sym typeface="Wingdings"/>
              </a:rPr>
              <a:t> </a:t>
            </a:r>
            <a:r>
              <a:rPr lang="ar-SA" sz="2000" b="1" dirty="0" smtClean="0">
                <a:latin typeface="Times New Roman" pitchFamily="18" charset="0"/>
                <a:cs typeface="Times New Roman" pitchFamily="18" charset="0"/>
              </a:rPr>
              <a:t>تسجيل النتائج</a:t>
            </a:r>
            <a:r>
              <a:rPr lang="ar-LY" sz="2000" b="1" dirty="0" smtClean="0">
                <a:latin typeface="Times New Roman" pitchFamily="18" charset="0"/>
                <a:cs typeface="Times New Roman" pitchFamily="18" charset="0"/>
              </a:rPr>
              <a:t>.                                             </a:t>
            </a:r>
            <a:r>
              <a:rPr lang="ar-LY" sz="2000" b="1" dirty="0" smtClean="0">
                <a:latin typeface="Times New Roman" pitchFamily="18" charset="0"/>
                <a:cs typeface="Times New Roman" pitchFamily="18" charset="0"/>
                <a:sym typeface="Wingdings"/>
              </a:rPr>
              <a:t></a:t>
            </a:r>
            <a:r>
              <a:rPr lang="ar-LY"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ترميز البيانات</a:t>
            </a:r>
            <a:r>
              <a:rPr lang="ar-LY" sz="2000" b="1" dirty="0" smtClean="0">
                <a:latin typeface="Times New Roman" pitchFamily="18" charset="0"/>
                <a:cs typeface="Times New Roman" pitchFamily="18" charset="0"/>
              </a:rPr>
              <a:t>.</a:t>
            </a:r>
          </a:p>
          <a:p>
            <a:pPr algn="just">
              <a:lnSpc>
                <a:spcPct val="150000"/>
              </a:lnSpc>
            </a:pPr>
            <a:r>
              <a:rPr lang="ar-SA" sz="2000" b="1" dirty="0" smtClean="0">
                <a:latin typeface="Times New Roman" pitchFamily="18" charset="0"/>
                <a:cs typeface="Times New Roman" pitchFamily="18" charset="0"/>
              </a:rPr>
              <a:t> </a:t>
            </a:r>
            <a:r>
              <a:rPr lang="ar-LY" sz="2000" b="1" dirty="0">
                <a:latin typeface="Times New Roman" pitchFamily="18" charset="0"/>
                <a:cs typeface="Times New Roman" pitchFamily="18" charset="0"/>
                <a:sym typeface="Wingdings"/>
              </a:rPr>
              <a:t> </a:t>
            </a:r>
            <a:r>
              <a:rPr lang="ar-SA" sz="2000" b="1" dirty="0" smtClean="0">
                <a:latin typeface="Times New Roman" pitchFamily="18" charset="0"/>
                <a:cs typeface="Times New Roman" pitchFamily="18" charset="0"/>
              </a:rPr>
              <a:t>تحليل النتائج</a:t>
            </a:r>
            <a:r>
              <a:rPr lang="ar-LY" sz="2000" b="1" dirty="0" smtClean="0">
                <a:latin typeface="Times New Roman" pitchFamily="18" charset="0"/>
                <a:cs typeface="Times New Roman" pitchFamily="18" charset="0"/>
              </a:rPr>
              <a:t>.                                              </a:t>
            </a:r>
            <a:r>
              <a:rPr lang="ar-LY" sz="2000" b="1" dirty="0">
                <a:latin typeface="Times New Roman" pitchFamily="18" charset="0"/>
                <a:cs typeface="Times New Roman" pitchFamily="18" charset="0"/>
                <a:sym typeface="Wingdings"/>
              </a:rPr>
              <a:t> </a:t>
            </a:r>
            <a:r>
              <a:rPr lang="ar-SA" sz="2000" b="1" dirty="0" smtClean="0">
                <a:latin typeface="Times New Roman" pitchFamily="18" charset="0"/>
                <a:cs typeface="Times New Roman" pitchFamily="18" charset="0"/>
              </a:rPr>
              <a:t>تفسير </a:t>
            </a:r>
            <a:r>
              <a:rPr lang="ar-SA" sz="2000" b="1" dirty="0">
                <a:latin typeface="Times New Roman" pitchFamily="18" charset="0"/>
                <a:cs typeface="Times New Roman" pitchFamily="18" charset="0"/>
              </a:rPr>
              <a:t>هذه </a:t>
            </a:r>
            <a:r>
              <a:rPr lang="ar-SA" sz="2000" b="1" dirty="0" smtClean="0">
                <a:latin typeface="Times New Roman" pitchFamily="18" charset="0"/>
                <a:cs typeface="Times New Roman" pitchFamily="18" charset="0"/>
              </a:rPr>
              <a:t>النتائج</a:t>
            </a:r>
            <a:r>
              <a:rPr lang="ar-LY" sz="2000" b="1" dirty="0" smtClean="0">
                <a:latin typeface="Times New Roman" pitchFamily="18" charset="0"/>
                <a:cs typeface="Times New Roman" pitchFamily="18" charset="0"/>
              </a:rPr>
              <a:t>.</a:t>
            </a:r>
          </a:p>
          <a:p>
            <a:pPr algn="just">
              <a:lnSpc>
                <a:spcPct val="150000"/>
              </a:lnSpc>
            </a:pPr>
            <a:r>
              <a:rPr lang="ar-LY" sz="2000" b="1" dirty="0" smtClean="0">
                <a:latin typeface="Times New Roman" pitchFamily="18" charset="0"/>
                <a:cs typeface="Times New Roman" pitchFamily="18" charset="0"/>
              </a:rPr>
              <a:t>بتوفر </a:t>
            </a:r>
            <a:r>
              <a:rPr lang="ar-LY" sz="2000" b="1" dirty="0">
                <a:latin typeface="Times New Roman" pitchFamily="18" charset="0"/>
                <a:cs typeface="Times New Roman" pitchFamily="18" charset="0"/>
              </a:rPr>
              <a:t>أكبر عدد من الصفات التشخيصية للكائن و بتجميع البيانات الخاصة بصفات السلالات المختلفة و باستخدام الحاسوب يمكن مقارنة البيانات لكل سلالة مع الأخرى لإعطاء نسبة التشابه و الإختلاف فيما بينها </a:t>
            </a:r>
            <a:r>
              <a:rPr lang="ar-SA" sz="2000" b="1" dirty="0">
                <a:latin typeface="Times New Roman" pitchFamily="18" charset="0"/>
                <a:cs typeface="Times New Roman" pitchFamily="18" charset="0"/>
              </a:rPr>
              <a:t>لينتج مخطط شُجيري </a:t>
            </a:r>
            <a:r>
              <a:rPr lang="ar-LY" sz="2000" b="1" dirty="0" smtClean="0">
                <a:latin typeface="Times New Roman" pitchFamily="18" charset="0"/>
                <a:cs typeface="Times New Roman" pitchFamily="18" charset="0"/>
              </a:rPr>
              <a:t>يسمى </a:t>
            </a:r>
            <a:r>
              <a:rPr lang="en-US" sz="2000" b="1" dirty="0" smtClean="0">
                <a:latin typeface="Times New Roman" pitchFamily="18" charset="0"/>
                <a:cs typeface="Times New Roman" pitchFamily="18" charset="0"/>
              </a:rPr>
              <a:t>Dendrogram </a:t>
            </a:r>
            <a:r>
              <a:rPr lang="ar-LY" sz="2000" b="1" dirty="0" smtClean="0">
                <a:latin typeface="Times New Roman" pitchFamily="18" charset="0"/>
                <a:cs typeface="Times New Roman" pitchFamily="18" charset="0"/>
              </a:rPr>
              <a:t> يوضح </a:t>
            </a:r>
            <a:r>
              <a:rPr lang="ar-LY" sz="2000" b="1" dirty="0">
                <a:latin typeface="Times New Roman" pitchFamily="18" charset="0"/>
                <a:cs typeface="Times New Roman" pitchFamily="18" charset="0"/>
              </a:rPr>
              <a:t>العلاقة و درجة القرابة بين كل سلالة و باقي السلالات </a:t>
            </a:r>
            <a:r>
              <a:rPr lang="ar-LY" sz="2000" b="1" dirty="0" smtClean="0">
                <a:latin typeface="Times New Roman" pitchFamily="18" charset="0"/>
                <a:cs typeface="Times New Roman" pitchFamily="18" charset="0"/>
              </a:rPr>
              <a:t>الأخرى. </a:t>
            </a:r>
            <a:endParaRPr lang="ar-LY"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1949908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243" y="0"/>
            <a:ext cx="8950966" cy="1073150"/>
          </a:xfrm>
          <a:prstGeom prst="rect">
            <a:avLst/>
          </a:prstGeom>
          <a:ln/>
          <a:extLst/>
        </p:spPr>
        <p:style>
          <a:lnRef idx="1">
            <a:schemeClr val="accent1"/>
          </a:lnRef>
          <a:fillRef idx="2">
            <a:schemeClr val="accent1"/>
          </a:fillRef>
          <a:effectRef idx="1">
            <a:schemeClr val="accent1"/>
          </a:effectRef>
          <a:fontRef idx="minor">
            <a:schemeClr val="dk1"/>
          </a:fontRef>
        </p:style>
      </p:pic>
      <p:sp>
        <p:nvSpPr>
          <p:cNvPr id="2" name="مستطيل 1"/>
          <p:cNvSpPr/>
          <p:nvPr/>
        </p:nvSpPr>
        <p:spPr>
          <a:xfrm>
            <a:off x="324655" y="1097625"/>
            <a:ext cx="8784976" cy="1789914"/>
          </a:xfrm>
          <a:prstGeom prst="rect">
            <a:avLst/>
          </a:prstGeom>
        </p:spPr>
        <p:txBody>
          <a:bodyPr wrap="square">
            <a:spAutoFit/>
          </a:bodyPr>
          <a:lstStyle/>
          <a:p>
            <a:pPr algn="just">
              <a:lnSpc>
                <a:spcPct val="150000"/>
              </a:lnSpc>
            </a:pPr>
            <a:r>
              <a:rPr lang="ar-LY" sz="2000" dirty="0"/>
              <a:t> </a:t>
            </a:r>
            <a:r>
              <a:rPr lang="ar-LY" b="1" dirty="0"/>
              <a:t>تعاني أغلب الترب الليبية من ارتفاع الملوحة و قلة المادة العضوية، اضافة إلى عوامل الاجهاد الأخرى، هذه العوامل تؤدي إلى قلة الكثافة الإحيائية لبعض الأحياء مثل البكتيريا المتخصصة و المتكافلة مع نبات البرسيم الحجازي، عليه تهدف هذه الدراسة</a:t>
            </a:r>
            <a:r>
              <a:rPr lang="ar-LY" sz="2000" dirty="0"/>
              <a:t> </a:t>
            </a:r>
            <a:r>
              <a:rPr lang="ar-LY" sz="2000" b="1" dirty="0" smtClean="0">
                <a:latin typeface="Times New Roman" pitchFamily="18" charset="0"/>
                <a:cs typeface="Times New Roman" pitchFamily="18" charset="0"/>
              </a:rPr>
              <a:t>عليه تهدف هذه الدراسة إلى ،،،،،،</a:t>
            </a:r>
            <a:endParaRPr lang="en-US" sz="2000" b="1" dirty="0">
              <a:latin typeface="Times New Roman" pitchFamily="18" charset="0"/>
              <a:cs typeface="Times New Roman" pitchFamily="18" charset="0"/>
            </a:endParaRPr>
          </a:p>
        </p:txBody>
      </p:sp>
      <p:sp>
        <p:nvSpPr>
          <p:cNvPr id="8" name="AutoShape 65"/>
          <p:cNvSpPr>
            <a:spLocks noChangeArrowheads="1"/>
          </p:cNvSpPr>
          <p:nvPr/>
        </p:nvSpPr>
        <p:spPr bwMode="gray">
          <a:xfrm>
            <a:off x="472614" y="3284984"/>
            <a:ext cx="8342223" cy="1143008"/>
          </a:xfrm>
          <a:prstGeom prst="roundRect">
            <a:avLst>
              <a:gd name="adj" fmla="val 16667"/>
            </a:avLst>
          </a:prstGeom>
          <a:ln>
            <a:headEnd/>
            <a:tailEnd/>
          </a:ln>
        </p:spPr>
        <p:style>
          <a:lnRef idx="2">
            <a:schemeClr val="accent6"/>
          </a:lnRef>
          <a:fillRef idx="1">
            <a:schemeClr val="lt1"/>
          </a:fillRef>
          <a:effectRef idx="0">
            <a:schemeClr val="accent6"/>
          </a:effectRef>
          <a:fontRef idx="minor">
            <a:schemeClr val="dk1"/>
          </a:fontRef>
        </p:style>
        <p:txBody>
          <a:bodyPr wrap="none" anchor="ctr">
            <a:flatTx/>
          </a:bodyPr>
          <a:lstStyle/>
          <a:p>
            <a:pPr algn="just">
              <a:lnSpc>
                <a:spcPct val="150000"/>
              </a:lnSpc>
            </a:pPr>
            <a:r>
              <a:rPr lang="en-US" sz="2400" b="1" dirty="0" smtClean="0">
                <a:latin typeface="Times New Roman" pitchFamily="18" charset="0"/>
                <a:cs typeface="Times New Roman" pitchFamily="18" charset="0"/>
              </a:rPr>
              <a:t>◄</a:t>
            </a:r>
            <a:r>
              <a:rPr lang="ar-SA" sz="2400" b="1" dirty="0" smtClean="0">
                <a:latin typeface="Times New Roman" pitchFamily="18" charset="0"/>
                <a:cs typeface="Times New Roman" pitchFamily="18" charset="0"/>
              </a:rPr>
              <a:t> اختبار </a:t>
            </a:r>
            <a:r>
              <a:rPr lang="ar-SA" sz="2400" b="1" dirty="0">
                <a:latin typeface="Times New Roman" pitchFamily="18" charset="0"/>
                <a:cs typeface="Times New Roman" pitchFamily="18" charset="0"/>
              </a:rPr>
              <a:t>قدرة عزلات نبات البرسيم الحجازي على تحمل عوامل الإجهاد </a:t>
            </a:r>
            <a:r>
              <a:rPr lang="ar-SA" sz="2400" b="1" dirty="0" smtClean="0">
                <a:latin typeface="Times New Roman" pitchFamily="18" charset="0"/>
                <a:cs typeface="Times New Roman" pitchFamily="18" charset="0"/>
              </a:rPr>
              <a:t>البيئي</a:t>
            </a:r>
            <a:endParaRPr lang="ar-LY" sz="2400" b="1" dirty="0" smtClean="0">
              <a:latin typeface="Times New Roman" pitchFamily="18" charset="0"/>
              <a:cs typeface="Times New Roman" pitchFamily="18" charset="0"/>
            </a:endParaRPr>
          </a:p>
          <a:p>
            <a:pPr algn="just">
              <a:lnSpc>
                <a:spcPct val="150000"/>
              </a:lnSpc>
            </a:pPr>
            <a:r>
              <a:rPr lang="ar-SA" sz="2400" b="1" dirty="0" smtClean="0">
                <a:latin typeface="Times New Roman" pitchFamily="18" charset="0"/>
                <a:cs typeface="Times New Roman" pitchFamily="18" charset="0"/>
              </a:rPr>
              <a:t> </a:t>
            </a:r>
            <a:r>
              <a:rPr lang="ar-SA" sz="2400" b="1" dirty="0">
                <a:latin typeface="Times New Roman" pitchFamily="18" charset="0"/>
                <a:cs typeface="Times New Roman" pitchFamily="18" charset="0"/>
              </a:rPr>
              <a:t>و الكيميائي على بيئة </a:t>
            </a:r>
            <a:r>
              <a:rPr lang="ar-SA" sz="2400" b="1" dirty="0" smtClean="0">
                <a:latin typeface="Times New Roman" pitchFamily="18" charset="0"/>
                <a:cs typeface="Times New Roman" pitchFamily="18" charset="0"/>
              </a:rPr>
              <a:t>اصطناعية</a:t>
            </a:r>
            <a:r>
              <a:rPr lang="ar-LY" sz="2400" b="1"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
        <p:nvSpPr>
          <p:cNvPr id="9" name="AutoShape 65"/>
          <p:cNvSpPr>
            <a:spLocks noChangeArrowheads="1"/>
          </p:cNvSpPr>
          <p:nvPr/>
        </p:nvSpPr>
        <p:spPr bwMode="gray">
          <a:xfrm>
            <a:off x="555610" y="5373216"/>
            <a:ext cx="8342222" cy="1143008"/>
          </a:xfrm>
          <a:prstGeom prst="roundRect">
            <a:avLst>
              <a:gd name="adj" fmla="val 16667"/>
            </a:avLst>
          </a:prstGeom>
          <a:ln>
            <a:headEnd/>
            <a:tailEnd/>
          </a:ln>
        </p:spPr>
        <p:style>
          <a:lnRef idx="2">
            <a:schemeClr val="accent2"/>
          </a:lnRef>
          <a:fillRef idx="1">
            <a:schemeClr val="lt1"/>
          </a:fillRef>
          <a:effectRef idx="0">
            <a:schemeClr val="accent2"/>
          </a:effectRef>
          <a:fontRef idx="minor">
            <a:schemeClr val="dk1"/>
          </a:fontRef>
        </p:style>
        <p:txBody>
          <a:bodyPr wrap="none" anchor="ctr">
            <a:flatTx/>
          </a:bodyPr>
          <a:lstStyle/>
          <a:p>
            <a:r>
              <a:rPr lang="en-US" b="1" dirty="0" smtClean="0">
                <a:latin typeface="Times New Roman" pitchFamily="18" charset="0"/>
                <a:cs typeface="Times New Roman" pitchFamily="18" charset="0"/>
              </a:rPr>
              <a:t>◄</a:t>
            </a:r>
            <a:r>
              <a:rPr lang="ar-SA" b="1" dirty="0" smtClean="0">
                <a:latin typeface="Times New Roman" pitchFamily="18" charset="0"/>
                <a:cs typeface="Times New Roman" pitchFamily="18" charset="0"/>
              </a:rPr>
              <a:t> </a:t>
            </a:r>
            <a:r>
              <a:rPr lang="ar-SA" sz="2400" b="1" dirty="0">
                <a:latin typeface="Times New Roman" pitchFamily="18" charset="0"/>
                <a:cs typeface="Times New Roman" pitchFamily="18" charset="0"/>
              </a:rPr>
              <a:t>دراسة التباين المظهري لها و مقارنتها بسلالة مرجعية معزولة من منطقة </a:t>
            </a:r>
            <a:endParaRPr lang="ar-LY" sz="2400" b="1" dirty="0" smtClean="0">
              <a:latin typeface="Times New Roman" pitchFamily="18" charset="0"/>
              <a:cs typeface="Times New Roman" pitchFamily="18" charset="0"/>
            </a:endParaRPr>
          </a:p>
          <a:p>
            <a:r>
              <a:rPr lang="ar-SA" sz="2400" b="1" dirty="0" smtClean="0">
                <a:latin typeface="Times New Roman" pitchFamily="18" charset="0"/>
                <a:cs typeface="Times New Roman" pitchFamily="18" charset="0"/>
              </a:rPr>
              <a:t>جغرافية </a:t>
            </a:r>
            <a:r>
              <a:rPr lang="ar-SA" sz="2400" b="1" dirty="0">
                <a:latin typeface="Times New Roman" pitchFamily="18" charset="0"/>
                <a:cs typeface="Times New Roman" pitchFamily="18" charset="0"/>
              </a:rPr>
              <a:t>مختلفة.</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3934332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ppt_w</p:attrName>
                                        </p:attrNameLst>
                                      </p:cBhvr>
                                      <p:tavLst>
                                        <p:tav tm="0">
                                          <p:val>
                                            <p:fltVal val="0"/>
                                          </p:val>
                                        </p:tav>
                                        <p:tav tm="100000">
                                          <p:val>
                                            <p:strVal val="#ppt_w"/>
                                          </p:val>
                                        </p:tav>
                                      </p:tavLst>
                                    </p:anim>
                                    <p:anim calcmode="lin" valueType="num">
                                      <p:cBhvr>
                                        <p:cTn id="8" dur="1000" fill="hold"/>
                                        <p:tgtEl>
                                          <p:spTgt spid="3074"/>
                                        </p:tgtEl>
                                        <p:attrNameLst>
                                          <p:attrName>ppt_h</p:attrName>
                                        </p:attrNameLst>
                                      </p:cBhvr>
                                      <p:tavLst>
                                        <p:tav tm="0">
                                          <p:val>
                                            <p:fltVal val="0"/>
                                          </p:val>
                                        </p:tav>
                                        <p:tav tm="100000">
                                          <p:val>
                                            <p:strVal val="#ppt_h"/>
                                          </p:val>
                                        </p:tav>
                                      </p:tavLst>
                                    </p:anim>
                                    <p:anim calcmode="lin" valueType="num">
                                      <p:cBhvr>
                                        <p:cTn id="9" dur="1000" fill="hold"/>
                                        <p:tgtEl>
                                          <p:spTgt spid="3074"/>
                                        </p:tgtEl>
                                        <p:attrNameLst>
                                          <p:attrName>style.rotation</p:attrName>
                                        </p:attrNameLst>
                                      </p:cBhvr>
                                      <p:tavLst>
                                        <p:tav tm="0">
                                          <p:val>
                                            <p:fltVal val="90"/>
                                          </p:val>
                                        </p:tav>
                                        <p:tav tm="100000">
                                          <p:val>
                                            <p:fltVal val="0"/>
                                          </p:val>
                                        </p:tav>
                                      </p:tavLst>
                                    </p:anim>
                                    <p:animEffect transition="in" filter="fade">
                                      <p:cBhvr>
                                        <p:cTn id="10" dur="1000"/>
                                        <p:tgtEl>
                                          <p:spTgt spid="3074"/>
                                        </p:tgtEl>
                                      </p:cBhvr>
                                    </p:animEffect>
                                  </p:childTnLst>
                                </p:cTn>
                              </p:par>
                            </p:childTnLst>
                          </p:cTn>
                        </p:par>
                        <p:par>
                          <p:cTn id="11" fill="hold">
                            <p:stCondLst>
                              <p:cond delay="1000"/>
                            </p:stCondLst>
                            <p:childTnLst>
                              <p:par>
                                <p:cTn id="12" presetID="21" presetClass="entr" presetSubtype="1" fill="hold" nodeType="after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heel(1)">
                                      <p:cBhvr>
                                        <p:cTn id="14" dur="2000"/>
                                        <p:tgtEl>
                                          <p:spTgt spid="2">
                                            <p:txEl>
                                              <p:pRg st="0" end="0"/>
                                            </p:txEl>
                                          </p:spTgt>
                                        </p:tgtEl>
                                      </p:cBhvr>
                                    </p:animEffect>
                                  </p:childTnLst>
                                </p:cTn>
                              </p:par>
                            </p:childTnLst>
                          </p:cTn>
                        </p:par>
                        <p:par>
                          <p:cTn id="15" fill="hold">
                            <p:stCondLst>
                              <p:cond delay="300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250"/>
                                        <p:tgtEl>
                                          <p:spTgt spid="8"/>
                                        </p:tgtEl>
                                      </p:cBhvr>
                                    </p:animEffect>
                                    <p:anim calcmode="lin" valueType="num">
                                      <p:cBhvr>
                                        <p:cTn id="19" dur="2250" fill="hold"/>
                                        <p:tgtEl>
                                          <p:spTgt spid="8"/>
                                        </p:tgtEl>
                                        <p:attrNameLst>
                                          <p:attrName>ppt_x</p:attrName>
                                        </p:attrNameLst>
                                      </p:cBhvr>
                                      <p:tavLst>
                                        <p:tav tm="0">
                                          <p:val>
                                            <p:strVal val="#ppt_x"/>
                                          </p:val>
                                        </p:tav>
                                        <p:tav tm="100000">
                                          <p:val>
                                            <p:strVal val="#ppt_x"/>
                                          </p:val>
                                        </p:tav>
                                      </p:tavLst>
                                    </p:anim>
                                    <p:anim calcmode="lin" valueType="num">
                                      <p:cBhvr>
                                        <p:cTn id="20" dur="225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5250"/>
                            </p:stCondLst>
                            <p:childTnLst>
                              <p:par>
                                <p:cTn id="22" presetID="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2500" fill="hold"/>
                                        <p:tgtEl>
                                          <p:spTgt spid="9"/>
                                        </p:tgtEl>
                                        <p:attrNameLst>
                                          <p:attrName>ppt_x</p:attrName>
                                        </p:attrNameLst>
                                      </p:cBhvr>
                                      <p:tavLst>
                                        <p:tav tm="0">
                                          <p:val>
                                            <p:strVal val="#ppt_x"/>
                                          </p:val>
                                        </p:tav>
                                        <p:tav tm="100000">
                                          <p:val>
                                            <p:strVal val="#ppt_x"/>
                                          </p:val>
                                        </p:tav>
                                      </p:tavLst>
                                    </p:anim>
                                    <p:anim calcmode="lin" valueType="num">
                                      <p:cBhvr additive="base">
                                        <p:cTn id="25" dur="2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394613" y="2420888"/>
            <a:ext cx="4392549" cy="923330"/>
          </a:xfrm>
          <a:prstGeom prst="rect">
            <a:avLst/>
          </a:prstGeom>
        </p:spPr>
        <p:txBody>
          <a:bodyPr wrap="none">
            <a:spAutoFit/>
          </a:bodyPr>
          <a:lstStyle/>
          <a:p>
            <a:pPr lvl="0" algn="ctr"/>
            <a:r>
              <a:rPr lang="ar-SA" sz="5400" b="1" dirty="0">
                <a:ln w="18415" cmpd="sng">
                  <a:solidFill>
                    <a:srgbClr val="FFFFFF"/>
                  </a:solidFill>
                  <a:prstDash val="solid"/>
                </a:ln>
                <a:solidFill>
                  <a:srgbClr val="FF0000"/>
                </a:solidFill>
                <a:latin typeface="Times New Roman" pitchFamily="18" charset="0"/>
                <a:cs typeface="Times New Roman" pitchFamily="18" charset="0"/>
              </a:rPr>
              <a:t>المواد وطرق العمل</a:t>
            </a:r>
          </a:p>
        </p:txBody>
      </p:sp>
    </p:spTree>
    <p:extLst>
      <p:ext uri="{BB962C8B-B14F-4D97-AF65-F5344CB8AC3E}">
        <p14:creationId xmlns:p14="http://schemas.microsoft.com/office/powerpoint/2010/main" val="3302492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8"/>
          <p:cNvGrpSpPr>
            <a:grpSpLocks/>
          </p:cNvGrpSpPr>
          <p:nvPr/>
        </p:nvGrpSpPr>
        <p:grpSpPr bwMode="auto">
          <a:xfrm>
            <a:off x="683568" y="675955"/>
            <a:ext cx="3721534" cy="6000792"/>
            <a:chOff x="2208" y="1354"/>
            <a:chExt cx="1365" cy="2484"/>
          </a:xfrm>
        </p:grpSpPr>
        <p:sp>
          <p:nvSpPr>
            <p:cNvPr id="21" name="AutoShape 19"/>
            <p:cNvSpPr>
              <a:spLocks noChangeArrowheads="1"/>
            </p:cNvSpPr>
            <p:nvPr/>
          </p:nvSpPr>
          <p:spPr bwMode="gray">
            <a:xfrm>
              <a:off x="2208" y="1490"/>
              <a:ext cx="1363" cy="1800"/>
            </a:xfrm>
            <a:prstGeom prst="roundRect">
              <a:avLst>
                <a:gd name="adj" fmla="val 17509"/>
              </a:avLst>
            </a:prstGeom>
            <a:gradFill rotWithShape="1">
              <a:gsLst>
                <a:gs pos="0">
                  <a:srgbClr val="34B034"/>
                </a:gs>
                <a:gs pos="100000">
                  <a:srgbClr val="3F8B4A"/>
                </a:gs>
              </a:gsLst>
              <a:lin ang="2700000" scaled="1"/>
            </a:gradFill>
            <a:ln w="9525">
              <a:noFill/>
              <a:round/>
              <a:headEnd/>
              <a:tailEnd/>
            </a:ln>
            <a:effectLst/>
          </p:spPr>
          <p:txBody>
            <a:bodyPr wrap="none" anchor="ctr"/>
            <a:lstStyle/>
            <a:p>
              <a:endParaRPr lang="ar-LY" dirty="0"/>
            </a:p>
          </p:txBody>
        </p:sp>
        <p:sp>
          <p:nvSpPr>
            <p:cNvPr id="22" name="AutoShape 20"/>
            <p:cNvSpPr>
              <a:spLocks noChangeArrowheads="1"/>
            </p:cNvSpPr>
            <p:nvPr/>
          </p:nvSpPr>
          <p:spPr bwMode="gray">
            <a:xfrm>
              <a:off x="2229" y="1495"/>
              <a:ext cx="1322" cy="1766"/>
            </a:xfrm>
            <a:prstGeom prst="roundRect">
              <a:avLst>
                <a:gd name="adj" fmla="val 16667"/>
              </a:avLst>
            </a:prstGeom>
            <a:solidFill>
              <a:srgbClr val="73E77E"/>
            </a:solidFill>
            <a:ln w="9525">
              <a:noFill/>
              <a:round/>
              <a:headEnd/>
              <a:tailEnd/>
            </a:ln>
            <a:effectLst/>
          </p:spPr>
          <p:txBody>
            <a:bodyPr wrap="none" anchor="ctr"/>
            <a:lstStyle/>
            <a:p>
              <a:endParaRPr lang="ar-LY" dirty="0"/>
            </a:p>
          </p:txBody>
        </p:sp>
        <p:sp>
          <p:nvSpPr>
            <p:cNvPr id="23" name="AutoShape 21"/>
            <p:cNvSpPr>
              <a:spLocks noChangeArrowheads="1"/>
            </p:cNvSpPr>
            <p:nvPr/>
          </p:nvSpPr>
          <p:spPr bwMode="gray">
            <a:xfrm>
              <a:off x="2240" y="2795"/>
              <a:ext cx="1304" cy="447"/>
            </a:xfrm>
            <a:prstGeom prst="roundRect">
              <a:avLst>
                <a:gd name="adj" fmla="val 50000"/>
              </a:avLst>
            </a:prstGeom>
            <a:gradFill rotWithShape="1">
              <a:gsLst>
                <a:gs pos="0">
                  <a:srgbClr val="73E77E"/>
                </a:gs>
                <a:gs pos="100000">
                  <a:srgbClr val="73E77E">
                    <a:gamma/>
                    <a:tint val="54510"/>
                    <a:invGamma/>
                  </a:srgbClr>
                </a:gs>
              </a:gsLst>
              <a:lin ang="5400000" scaled="1"/>
            </a:gradFill>
            <a:ln w="9525">
              <a:noFill/>
              <a:round/>
              <a:headEnd/>
              <a:tailEnd/>
            </a:ln>
            <a:effectLst/>
          </p:spPr>
          <p:txBody>
            <a:bodyPr wrap="none" anchor="ctr"/>
            <a:lstStyle/>
            <a:p>
              <a:endParaRPr lang="ar-LY" dirty="0"/>
            </a:p>
          </p:txBody>
        </p:sp>
        <p:sp>
          <p:nvSpPr>
            <p:cNvPr id="24" name="AutoShape 22"/>
            <p:cNvSpPr>
              <a:spLocks noChangeArrowheads="1"/>
            </p:cNvSpPr>
            <p:nvPr/>
          </p:nvSpPr>
          <p:spPr bwMode="gray">
            <a:xfrm>
              <a:off x="2240" y="1509"/>
              <a:ext cx="1304" cy="446"/>
            </a:xfrm>
            <a:prstGeom prst="roundRect">
              <a:avLst>
                <a:gd name="adj" fmla="val 50000"/>
              </a:avLst>
            </a:prstGeom>
            <a:gradFill rotWithShape="1">
              <a:gsLst>
                <a:gs pos="0">
                  <a:srgbClr val="73E77E">
                    <a:gamma/>
                    <a:tint val="33333"/>
                    <a:invGamma/>
                  </a:srgbClr>
                </a:gs>
                <a:gs pos="100000">
                  <a:srgbClr val="73E77E"/>
                </a:gs>
              </a:gsLst>
              <a:lin ang="5400000" scaled="1"/>
            </a:gradFill>
            <a:ln w="9525">
              <a:noFill/>
              <a:round/>
              <a:headEnd/>
              <a:tailEnd/>
            </a:ln>
            <a:effectLst/>
          </p:spPr>
          <p:txBody>
            <a:bodyPr wrap="none" anchor="ctr"/>
            <a:lstStyle/>
            <a:p>
              <a:endParaRPr lang="ar-LY" dirty="0"/>
            </a:p>
          </p:txBody>
        </p:sp>
        <p:sp>
          <p:nvSpPr>
            <p:cNvPr id="30" name="Text Box 28"/>
            <p:cNvSpPr txBox="1">
              <a:spLocks noChangeArrowheads="1"/>
            </p:cNvSpPr>
            <p:nvPr/>
          </p:nvSpPr>
          <p:spPr bwMode="gray">
            <a:xfrm>
              <a:off x="2764" y="1354"/>
              <a:ext cx="98" cy="137"/>
            </a:xfrm>
            <a:prstGeom prst="rect">
              <a:avLst/>
            </a:prstGeom>
            <a:noFill/>
            <a:ln w="9525" algn="ctr">
              <a:noFill/>
              <a:miter lim="800000"/>
              <a:headEnd/>
              <a:tailEnd/>
            </a:ln>
            <a:effectLst/>
          </p:spPr>
          <p:txBody>
            <a:bodyPr wrap="none">
              <a:spAutoFit/>
            </a:bodyPr>
            <a:lstStyle/>
            <a:p>
              <a:pPr algn="ctr"/>
              <a:endParaRPr lang="en-US" dirty="0">
                <a:latin typeface="Arial" pitchFamily="34" charset="0"/>
              </a:endParaRPr>
            </a:p>
          </p:txBody>
        </p:sp>
        <p:sp>
          <p:nvSpPr>
            <p:cNvPr id="31" name="Text Box 29"/>
            <p:cNvSpPr txBox="1">
              <a:spLocks noChangeArrowheads="1"/>
            </p:cNvSpPr>
            <p:nvPr/>
          </p:nvSpPr>
          <p:spPr bwMode="gray">
            <a:xfrm>
              <a:off x="2256" y="1776"/>
              <a:ext cx="1296" cy="114"/>
            </a:xfrm>
            <a:prstGeom prst="rect">
              <a:avLst/>
            </a:prstGeom>
            <a:noFill/>
            <a:ln w="9525" algn="ctr">
              <a:noFill/>
              <a:miter lim="800000"/>
              <a:headEnd/>
              <a:tailEnd/>
            </a:ln>
            <a:effectLst/>
          </p:spPr>
          <p:txBody>
            <a:bodyPr>
              <a:spAutoFit/>
            </a:bodyPr>
            <a:lstStyle/>
            <a:p>
              <a:r>
                <a:rPr lang="en-US" sz="1400" dirty="0" smtClean="0">
                  <a:solidFill>
                    <a:srgbClr val="000000"/>
                  </a:solidFill>
                </a:rPr>
                <a:t>.</a:t>
              </a:r>
              <a:endParaRPr lang="en-US" dirty="0">
                <a:latin typeface="Arial" pitchFamily="34" charset="0"/>
              </a:endParaRPr>
            </a:p>
          </p:txBody>
        </p:sp>
        <p:sp>
          <p:nvSpPr>
            <p:cNvPr id="32" name="AutoShape 30"/>
            <p:cNvSpPr>
              <a:spLocks noChangeArrowheads="1"/>
            </p:cNvSpPr>
            <p:nvPr/>
          </p:nvSpPr>
          <p:spPr bwMode="gray">
            <a:xfrm>
              <a:off x="2210" y="3290"/>
              <a:ext cx="1363" cy="548"/>
            </a:xfrm>
            <a:prstGeom prst="roundRect">
              <a:avLst>
                <a:gd name="adj" fmla="val 40389"/>
              </a:avLst>
            </a:prstGeom>
            <a:gradFill rotWithShape="1">
              <a:gsLst>
                <a:gs pos="0">
                  <a:srgbClr val="58A4AE"/>
                </a:gs>
                <a:gs pos="100000">
                  <a:schemeClr val="bg1"/>
                </a:gs>
              </a:gsLst>
              <a:lin ang="5400000" scaled="1"/>
            </a:gradFill>
            <a:ln w="9525">
              <a:noFill/>
              <a:round/>
              <a:headEnd/>
              <a:tailEnd/>
            </a:ln>
            <a:effectLst/>
          </p:spPr>
          <p:txBody>
            <a:bodyPr wrap="none" anchor="ctr"/>
            <a:lstStyle/>
            <a:p>
              <a:endParaRPr lang="ar-LY" dirty="0"/>
            </a:p>
          </p:txBody>
        </p:sp>
        <p:sp>
          <p:nvSpPr>
            <p:cNvPr id="33" name="AutoShape 31"/>
            <p:cNvSpPr>
              <a:spLocks noChangeArrowheads="1"/>
            </p:cNvSpPr>
            <p:nvPr/>
          </p:nvSpPr>
          <p:spPr bwMode="gray">
            <a:xfrm>
              <a:off x="2238" y="3305"/>
              <a:ext cx="1304" cy="487"/>
            </a:xfrm>
            <a:prstGeom prst="roundRect">
              <a:avLst>
                <a:gd name="adj" fmla="val 50000"/>
              </a:avLst>
            </a:prstGeom>
            <a:gradFill rotWithShape="1">
              <a:gsLst>
                <a:gs pos="0">
                  <a:srgbClr val="72B2BB"/>
                </a:gs>
                <a:gs pos="100000">
                  <a:schemeClr val="bg1"/>
                </a:gs>
              </a:gsLst>
              <a:lin ang="5400000" scaled="1"/>
            </a:gradFill>
            <a:ln w="9525">
              <a:noFill/>
              <a:round/>
              <a:headEnd/>
              <a:tailEnd/>
            </a:ln>
            <a:effectLst/>
          </p:spPr>
          <p:txBody>
            <a:bodyPr wrap="none" anchor="ctr"/>
            <a:lstStyle/>
            <a:p>
              <a:endParaRPr lang="ar-LY" dirty="0"/>
            </a:p>
          </p:txBody>
        </p:sp>
      </p:grpSp>
      <p:grpSp>
        <p:nvGrpSpPr>
          <p:cNvPr id="34" name="Group 32"/>
          <p:cNvGrpSpPr>
            <a:grpSpLocks/>
          </p:cNvGrpSpPr>
          <p:nvPr/>
        </p:nvGrpSpPr>
        <p:grpSpPr bwMode="auto">
          <a:xfrm>
            <a:off x="5148064" y="990600"/>
            <a:ext cx="3487974" cy="5643602"/>
            <a:chOff x="3692" y="1490"/>
            <a:chExt cx="1367" cy="2348"/>
          </a:xfrm>
        </p:grpSpPr>
        <p:sp>
          <p:nvSpPr>
            <p:cNvPr id="35" name="AutoShape 33"/>
            <p:cNvSpPr>
              <a:spLocks noChangeArrowheads="1"/>
            </p:cNvSpPr>
            <p:nvPr/>
          </p:nvSpPr>
          <p:spPr bwMode="gray">
            <a:xfrm>
              <a:off x="3696" y="1490"/>
              <a:ext cx="1363" cy="1800"/>
            </a:xfrm>
            <a:prstGeom prst="roundRect">
              <a:avLst>
                <a:gd name="adj" fmla="val 17509"/>
              </a:avLst>
            </a:prstGeom>
            <a:gradFill rotWithShape="1">
              <a:gsLst>
                <a:gs pos="0">
                  <a:srgbClr val="B59F43"/>
                </a:gs>
                <a:gs pos="100000">
                  <a:srgbClr val="8F8849"/>
                </a:gs>
              </a:gsLst>
              <a:lin ang="2700000" scaled="1"/>
            </a:gradFill>
            <a:ln w="9525">
              <a:noFill/>
              <a:round/>
              <a:headEnd/>
              <a:tailEnd/>
            </a:ln>
            <a:effectLst/>
          </p:spPr>
          <p:txBody>
            <a:bodyPr wrap="none" anchor="ctr"/>
            <a:lstStyle/>
            <a:p>
              <a:endParaRPr lang="ar-LY" dirty="0"/>
            </a:p>
          </p:txBody>
        </p:sp>
        <p:sp>
          <p:nvSpPr>
            <p:cNvPr id="36" name="AutoShape 34"/>
            <p:cNvSpPr>
              <a:spLocks noChangeArrowheads="1"/>
            </p:cNvSpPr>
            <p:nvPr/>
          </p:nvSpPr>
          <p:spPr bwMode="gray">
            <a:xfrm>
              <a:off x="3717" y="1495"/>
              <a:ext cx="1322" cy="1766"/>
            </a:xfrm>
            <a:prstGeom prst="roundRect">
              <a:avLst>
                <a:gd name="adj" fmla="val 16667"/>
              </a:avLst>
            </a:prstGeom>
            <a:solidFill>
              <a:srgbClr val="E9E065"/>
            </a:solidFill>
            <a:ln w="9525">
              <a:noFill/>
              <a:round/>
              <a:headEnd/>
              <a:tailEnd/>
            </a:ln>
            <a:effectLst/>
          </p:spPr>
          <p:txBody>
            <a:bodyPr wrap="none" anchor="ctr"/>
            <a:lstStyle/>
            <a:p>
              <a:endParaRPr lang="ar-LY" dirty="0"/>
            </a:p>
          </p:txBody>
        </p:sp>
        <p:sp>
          <p:nvSpPr>
            <p:cNvPr id="37" name="AutoShape 35"/>
            <p:cNvSpPr>
              <a:spLocks noChangeArrowheads="1"/>
            </p:cNvSpPr>
            <p:nvPr/>
          </p:nvSpPr>
          <p:spPr bwMode="gray">
            <a:xfrm>
              <a:off x="3728" y="2795"/>
              <a:ext cx="1304" cy="447"/>
            </a:xfrm>
            <a:prstGeom prst="roundRect">
              <a:avLst>
                <a:gd name="adj" fmla="val 50000"/>
              </a:avLst>
            </a:prstGeom>
            <a:gradFill rotWithShape="1">
              <a:gsLst>
                <a:gs pos="0">
                  <a:srgbClr val="E9E065"/>
                </a:gs>
                <a:gs pos="100000">
                  <a:srgbClr val="E9E065">
                    <a:gamma/>
                    <a:tint val="57647"/>
                    <a:invGamma/>
                  </a:srgbClr>
                </a:gs>
              </a:gsLst>
              <a:lin ang="5400000" scaled="1"/>
            </a:gradFill>
            <a:ln w="9525">
              <a:noFill/>
              <a:round/>
              <a:headEnd/>
              <a:tailEnd/>
            </a:ln>
            <a:effectLst/>
          </p:spPr>
          <p:txBody>
            <a:bodyPr wrap="none" anchor="ctr"/>
            <a:lstStyle/>
            <a:p>
              <a:endParaRPr lang="ar-LY" dirty="0"/>
            </a:p>
          </p:txBody>
        </p:sp>
        <p:sp>
          <p:nvSpPr>
            <p:cNvPr id="38" name="AutoShape 36"/>
            <p:cNvSpPr>
              <a:spLocks noChangeArrowheads="1"/>
            </p:cNvSpPr>
            <p:nvPr/>
          </p:nvSpPr>
          <p:spPr bwMode="gray">
            <a:xfrm>
              <a:off x="3728" y="1509"/>
              <a:ext cx="1304" cy="446"/>
            </a:xfrm>
            <a:prstGeom prst="roundRect">
              <a:avLst>
                <a:gd name="adj" fmla="val 50000"/>
              </a:avLst>
            </a:prstGeom>
            <a:gradFill rotWithShape="1">
              <a:gsLst>
                <a:gs pos="0">
                  <a:srgbClr val="E9E065">
                    <a:gamma/>
                    <a:tint val="33333"/>
                    <a:invGamma/>
                  </a:srgbClr>
                </a:gs>
                <a:gs pos="100000">
                  <a:srgbClr val="E9E065"/>
                </a:gs>
              </a:gsLst>
              <a:lin ang="5400000" scaled="1"/>
            </a:gradFill>
            <a:ln w="9525">
              <a:noFill/>
              <a:round/>
              <a:headEnd/>
              <a:tailEnd/>
            </a:ln>
            <a:effectLst/>
          </p:spPr>
          <p:txBody>
            <a:bodyPr wrap="none" anchor="ctr"/>
            <a:lstStyle/>
            <a:p>
              <a:endParaRPr lang="ar-LY" dirty="0"/>
            </a:p>
          </p:txBody>
        </p:sp>
        <p:sp>
          <p:nvSpPr>
            <p:cNvPr id="41" name="Text Box 44"/>
            <p:cNvSpPr txBox="1">
              <a:spLocks noChangeArrowheads="1"/>
            </p:cNvSpPr>
            <p:nvPr/>
          </p:nvSpPr>
          <p:spPr bwMode="gray">
            <a:xfrm>
              <a:off x="3744" y="1776"/>
              <a:ext cx="1296" cy="128"/>
            </a:xfrm>
            <a:prstGeom prst="rect">
              <a:avLst/>
            </a:prstGeom>
            <a:noFill/>
            <a:ln w="9525" algn="ctr">
              <a:noFill/>
              <a:miter lim="800000"/>
              <a:headEnd/>
              <a:tailEnd/>
            </a:ln>
            <a:effectLst/>
          </p:spPr>
          <p:txBody>
            <a:bodyPr>
              <a:spAutoFit/>
            </a:bodyPr>
            <a:lstStyle/>
            <a:p>
              <a:r>
                <a:rPr lang="en-US" sz="1400" dirty="0" smtClean="0">
                  <a:solidFill>
                    <a:srgbClr val="000000"/>
                  </a:solidFill>
                </a:rPr>
                <a:t>.</a:t>
              </a:r>
              <a:endParaRPr lang="en-US" dirty="0">
                <a:latin typeface="Arial" pitchFamily="34" charset="0"/>
              </a:endParaRPr>
            </a:p>
          </p:txBody>
        </p:sp>
        <p:sp>
          <p:nvSpPr>
            <p:cNvPr id="42" name="AutoShape 45"/>
            <p:cNvSpPr>
              <a:spLocks noChangeArrowheads="1"/>
            </p:cNvSpPr>
            <p:nvPr/>
          </p:nvSpPr>
          <p:spPr bwMode="gray">
            <a:xfrm>
              <a:off x="3692" y="3290"/>
              <a:ext cx="1363" cy="548"/>
            </a:xfrm>
            <a:prstGeom prst="roundRect">
              <a:avLst>
                <a:gd name="adj" fmla="val 40389"/>
              </a:avLst>
            </a:prstGeom>
            <a:gradFill rotWithShape="1">
              <a:gsLst>
                <a:gs pos="0">
                  <a:srgbClr val="99BACC"/>
                </a:gs>
                <a:gs pos="100000">
                  <a:schemeClr val="bg1"/>
                </a:gs>
              </a:gsLst>
              <a:lin ang="5400000" scaled="1"/>
            </a:gradFill>
            <a:ln w="9525">
              <a:noFill/>
              <a:round/>
              <a:headEnd/>
              <a:tailEnd/>
            </a:ln>
            <a:effectLst/>
          </p:spPr>
          <p:txBody>
            <a:bodyPr wrap="none" anchor="ctr"/>
            <a:lstStyle/>
            <a:p>
              <a:endParaRPr lang="ar-LY" dirty="0"/>
            </a:p>
          </p:txBody>
        </p:sp>
        <p:sp>
          <p:nvSpPr>
            <p:cNvPr id="43" name="AutoShape 46"/>
            <p:cNvSpPr>
              <a:spLocks noChangeArrowheads="1"/>
            </p:cNvSpPr>
            <p:nvPr/>
          </p:nvSpPr>
          <p:spPr bwMode="gray">
            <a:xfrm>
              <a:off x="3720" y="3305"/>
              <a:ext cx="1304" cy="487"/>
            </a:xfrm>
            <a:prstGeom prst="roundRect">
              <a:avLst>
                <a:gd name="adj" fmla="val 50000"/>
              </a:avLst>
            </a:prstGeom>
            <a:gradFill rotWithShape="1">
              <a:gsLst>
                <a:gs pos="0">
                  <a:srgbClr val="C8DAD4"/>
                </a:gs>
                <a:gs pos="100000">
                  <a:srgbClr val="FFFFFF"/>
                </a:gs>
              </a:gsLst>
              <a:lin ang="5400000" scaled="1"/>
            </a:gradFill>
            <a:ln w="9525">
              <a:noFill/>
              <a:round/>
              <a:headEnd/>
              <a:tailEnd/>
            </a:ln>
            <a:effectLst/>
          </p:spPr>
          <p:txBody>
            <a:bodyPr wrap="none" anchor="ctr"/>
            <a:lstStyle/>
            <a:p>
              <a:endParaRPr lang="ar-LY" dirty="0"/>
            </a:p>
          </p:txBody>
        </p:sp>
      </p:grpSp>
      <p:sp>
        <p:nvSpPr>
          <p:cNvPr id="49" name="مستطيل 48"/>
          <p:cNvSpPr/>
          <p:nvPr/>
        </p:nvSpPr>
        <p:spPr>
          <a:xfrm>
            <a:off x="6152476" y="214290"/>
            <a:ext cx="2991524" cy="461665"/>
          </a:xfrm>
          <a:prstGeom prst="rect">
            <a:avLst/>
          </a:prstGeom>
        </p:spPr>
        <p:txBody>
          <a:bodyPr wrap="square">
            <a:spAutoFit/>
          </a:bodyPr>
          <a:lstStyle/>
          <a:p>
            <a:pPr>
              <a:buFont typeface="Wingdings" pitchFamily="2" charset="2"/>
              <a:buChar char="q"/>
            </a:pPr>
            <a:r>
              <a:rPr lang="ar-LY" sz="2400" b="1" dirty="0">
                <a:solidFill>
                  <a:srgbClr val="FF0000"/>
                </a:solidFill>
                <a:latin typeface="Times New Roman" pitchFamily="18" charset="0"/>
                <a:cs typeface="Times New Roman" pitchFamily="18" charset="0"/>
              </a:rPr>
              <a:t> </a:t>
            </a:r>
            <a:r>
              <a:rPr lang="ar-LY" sz="2400" b="1" dirty="0" smtClean="0">
                <a:solidFill>
                  <a:srgbClr val="FF0000"/>
                </a:solidFill>
                <a:latin typeface="Times New Roman" pitchFamily="18" charset="0"/>
                <a:cs typeface="Times New Roman" pitchFamily="18" charset="0"/>
              </a:rPr>
              <a:t>وسط النمو</a:t>
            </a:r>
            <a:endParaRPr lang="ar-LY" sz="2400" dirty="0">
              <a:solidFill>
                <a:srgbClr val="FF0000"/>
              </a:solidFill>
            </a:endParaRPr>
          </a:p>
        </p:txBody>
      </p:sp>
      <p:sp>
        <p:nvSpPr>
          <p:cNvPr id="50" name="مستطيل 49"/>
          <p:cNvSpPr/>
          <p:nvPr/>
        </p:nvSpPr>
        <p:spPr>
          <a:xfrm>
            <a:off x="5280745" y="1139817"/>
            <a:ext cx="3265989" cy="4431983"/>
          </a:xfrm>
          <a:prstGeom prst="rect">
            <a:avLst/>
          </a:prstGeom>
        </p:spPr>
        <p:txBody>
          <a:bodyPr wrap="square">
            <a:spAutoFit/>
          </a:bodyPr>
          <a:lstStyle/>
          <a:p>
            <a:pPr algn="ctr">
              <a:lnSpc>
                <a:spcPct val="150000"/>
              </a:lnSpc>
            </a:pPr>
            <a:r>
              <a:rPr lang="ar-SA" sz="2000" b="1" dirty="0">
                <a:latin typeface="Times New Roman" pitchFamily="18" charset="0"/>
                <a:cs typeface="Times New Roman" pitchFamily="18" charset="0"/>
              </a:rPr>
              <a:t>استخدم </a:t>
            </a:r>
            <a:r>
              <a:rPr lang="en-US" sz="20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لتنمية </a:t>
            </a:r>
            <a:r>
              <a:rPr lang="ar-SA" sz="2000" b="1" dirty="0">
                <a:latin typeface="Times New Roman" pitchFamily="18" charset="0"/>
                <a:cs typeface="Times New Roman" pitchFamily="18" charset="0"/>
              </a:rPr>
              <a:t>الريزوبيا وسط مستخلص الخميرة و </a:t>
            </a:r>
            <a:r>
              <a:rPr lang="ar-SA" sz="2000" b="1" dirty="0" smtClean="0">
                <a:latin typeface="Times New Roman" pitchFamily="18" charset="0"/>
                <a:cs typeface="Times New Roman" pitchFamily="18" charset="0"/>
              </a:rPr>
              <a:t>المانيتول </a:t>
            </a:r>
            <a:endParaRPr lang="en-US" sz="2000" b="1" dirty="0">
              <a:latin typeface="Times New Roman" pitchFamily="18" charset="0"/>
              <a:cs typeface="Times New Roman" pitchFamily="18" charset="0"/>
            </a:endParaRPr>
          </a:p>
          <a:p>
            <a:pPr algn="ctr">
              <a:lnSpc>
                <a:spcPct val="150000"/>
              </a:lnSpc>
            </a:pPr>
            <a:r>
              <a:rPr lang="en-US" sz="2000" b="1" dirty="0" smtClean="0">
                <a:latin typeface="Times New Roman" pitchFamily="18" charset="0"/>
                <a:cs typeface="Times New Roman" pitchFamily="18" charset="0"/>
              </a:rPr>
              <a:t>(Vincent</a:t>
            </a:r>
            <a:r>
              <a:rPr lang="en-US" sz="2000" b="1" dirty="0">
                <a:latin typeface="Times New Roman" pitchFamily="18" charset="0"/>
                <a:cs typeface="Times New Roman" pitchFamily="18" charset="0"/>
              </a:rPr>
              <a:t>, 1970</a:t>
            </a:r>
            <a:r>
              <a:rPr lang="en-US" sz="2000" b="1" dirty="0" smtClean="0">
                <a:latin typeface="Times New Roman" pitchFamily="18" charset="0"/>
                <a:cs typeface="Times New Roman" pitchFamily="18" charset="0"/>
              </a:rPr>
              <a:t>).</a:t>
            </a:r>
          </a:p>
          <a:p>
            <a:pPr algn="ctr">
              <a:lnSpc>
                <a:spcPct val="150000"/>
              </a:lnSpc>
            </a:pPr>
            <a:endParaRPr lang="ar-LY" sz="2000" b="1" dirty="0" smtClean="0">
              <a:solidFill>
                <a:srgbClr val="FF0000"/>
              </a:solidFill>
              <a:latin typeface="Times New Roman" pitchFamily="18" charset="0"/>
              <a:cs typeface="Times New Roman" pitchFamily="18" charset="0"/>
            </a:endParaRPr>
          </a:p>
          <a:p>
            <a:pPr algn="ctr">
              <a:lnSpc>
                <a:spcPct val="150000"/>
              </a:lnSpc>
            </a:pPr>
            <a:endParaRPr lang="ar-LY" sz="2000" b="1" dirty="0" smtClean="0">
              <a:latin typeface="Times New Roman" pitchFamily="18" charset="0"/>
              <a:cs typeface="Times New Roman" pitchFamily="18" charset="0"/>
            </a:endParaRPr>
          </a:p>
          <a:p>
            <a:pPr algn="ctr">
              <a:lnSpc>
                <a:spcPct val="150000"/>
              </a:lnSpc>
            </a:pPr>
            <a:r>
              <a:rPr lang="ar-LY" sz="2000" b="1" dirty="0" smtClean="0">
                <a:latin typeface="Times New Roman" pitchFamily="18" charset="0"/>
                <a:cs typeface="Times New Roman" pitchFamily="18" charset="0"/>
              </a:rPr>
              <a:t>ثلاثة عزلات </a:t>
            </a:r>
            <a:r>
              <a:rPr lang="ar-LY" sz="2000" b="1" dirty="0">
                <a:latin typeface="Times New Roman" pitchFamily="18" charset="0"/>
                <a:cs typeface="Times New Roman" pitchFamily="18" charset="0"/>
              </a:rPr>
              <a:t>من نبات البرسيم الحجازي، اضافة إلى </a:t>
            </a:r>
            <a:r>
              <a:rPr lang="ar-LY" sz="2000" b="1" dirty="0" smtClean="0">
                <a:latin typeface="Times New Roman" pitchFamily="18" charset="0"/>
                <a:cs typeface="Times New Roman" pitchFamily="18" charset="0"/>
              </a:rPr>
              <a:t>السلالة</a:t>
            </a:r>
          </a:p>
          <a:p>
            <a:pPr algn="ctr">
              <a:lnSpc>
                <a:spcPct val="150000"/>
              </a:lnSpc>
            </a:pPr>
            <a:r>
              <a:rPr lang="ar-LY" sz="2000" b="1" dirty="0" smtClean="0">
                <a:latin typeface="Times New Roman" pitchFamily="18" charset="0"/>
                <a:cs typeface="Times New Roman" pitchFamily="18" charset="0"/>
              </a:rPr>
              <a:t>  </a:t>
            </a:r>
            <a:r>
              <a:rPr lang="en-US" sz="2000" b="1" i="1" dirty="0">
                <a:latin typeface="Times New Roman" pitchFamily="18" charset="0"/>
                <a:cs typeface="Times New Roman" pitchFamily="18" charset="0"/>
              </a:rPr>
              <a:t>Ensifer</a:t>
            </a:r>
            <a:r>
              <a:rPr lang="en-US" sz="2000" b="1" dirty="0">
                <a:latin typeface="Times New Roman" pitchFamily="18" charset="0"/>
                <a:cs typeface="Times New Roman" pitchFamily="18" charset="0"/>
              </a:rPr>
              <a:t> </a:t>
            </a:r>
            <a:r>
              <a:rPr lang="en-US" sz="2000" b="1" i="1" dirty="0">
                <a:latin typeface="Times New Roman" pitchFamily="18" charset="0"/>
                <a:cs typeface="Times New Roman" pitchFamily="18" charset="0"/>
              </a:rPr>
              <a:t>meliloti</a:t>
            </a:r>
          </a:p>
          <a:p>
            <a:pPr algn="ctr">
              <a:lnSpc>
                <a:spcPct val="150000"/>
              </a:lnSpc>
            </a:pPr>
            <a:r>
              <a:rPr lang="en-US" sz="2800" b="1" dirty="0" smtClean="0">
                <a:latin typeface="Times New Roman" pitchFamily="18" charset="0"/>
                <a:cs typeface="Times New Roman" pitchFamily="18" charset="0"/>
              </a:rPr>
              <a:t> </a:t>
            </a:r>
            <a:endParaRPr lang="ar-SA" sz="2800" b="1" dirty="0"/>
          </a:p>
        </p:txBody>
      </p:sp>
      <p:sp>
        <p:nvSpPr>
          <p:cNvPr id="51" name="مستطيل 50"/>
          <p:cNvSpPr/>
          <p:nvPr/>
        </p:nvSpPr>
        <p:spPr>
          <a:xfrm>
            <a:off x="740822" y="1427454"/>
            <a:ext cx="3624304" cy="2677656"/>
          </a:xfrm>
          <a:prstGeom prst="rect">
            <a:avLst/>
          </a:prstGeom>
        </p:spPr>
        <p:txBody>
          <a:bodyPr wrap="square">
            <a:spAutoFit/>
          </a:bodyPr>
          <a:lstStyle/>
          <a:p>
            <a:pPr algn="ctr">
              <a:buFont typeface="Wingdings" pitchFamily="2" charset="2"/>
              <a:buChar char="q"/>
            </a:pPr>
            <a:r>
              <a:rPr lang="ar-SA" sz="2000" b="1" dirty="0" smtClean="0">
                <a:solidFill>
                  <a:srgbClr val="FF0000"/>
                </a:solidFill>
                <a:latin typeface="Times New Roman" pitchFamily="18" charset="0"/>
                <a:cs typeface="Times New Roman" pitchFamily="18" charset="0"/>
              </a:rPr>
              <a:t>الصفات الزرعية</a:t>
            </a:r>
            <a:endParaRPr lang="en-US" sz="2000" b="1" dirty="0" smtClean="0">
              <a:solidFill>
                <a:srgbClr val="FF0000"/>
              </a:solidFill>
              <a:latin typeface="Times New Roman" pitchFamily="18" charset="0"/>
              <a:cs typeface="Times New Roman" pitchFamily="18" charset="0"/>
            </a:endParaRPr>
          </a:p>
          <a:p>
            <a:pPr>
              <a:lnSpc>
                <a:spcPct val="150000"/>
              </a:lnSpc>
              <a:buNone/>
            </a:pPr>
            <a:r>
              <a:rPr lang="en-US" b="1" dirty="0" smtClean="0">
                <a:latin typeface="Times New Roman" pitchFamily="18" charset="0"/>
                <a:cs typeface="Times New Roman" pitchFamily="18" charset="0"/>
              </a:rPr>
              <a:t>1</a:t>
            </a:r>
            <a:r>
              <a:rPr lang="ar-SA" b="1" dirty="0" smtClean="0">
                <a:latin typeface="Times New Roman" pitchFamily="18" charset="0"/>
                <a:cs typeface="Times New Roman" pitchFamily="18" charset="0"/>
              </a:rPr>
              <a:t>- زمن ظهور المستعمرة</a:t>
            </a:r>
            <a:r>
              <a:rPr lang="en-US" b="1" dirty="0" smtClean="0">
                <a:latin typeface="Times New Roman" pitchFamily="18" charset="0"/>
                <a:cs typeface="Times New Roman" pitchFamily="18" charset="0"/>
              </a:rPr>
              <a:t>.</a:t>
            </a:r>
          </a:p>
          <a:p>
            <a:pPr algn="just">
              <a:lnSpc>
                <a:spcPct val="150000"/>
              </a:lnSpc>
              <a:buNone/>
            </a:pPr>
            <a:r>
              <a:rPr lang="ar-SA" b="1" dirty="0" smtClean="0">
                <a:latin typeface="Times New Roman" pitchFamily="18" charset="0"/>
                <a:cs typeface="Times New Roman" pitchFamily="18" charset="0"/>
              </a:rPr>
              <a:t>2- </a:t>
            </a:r>
            <a:r>
              <a:rPr lang="ar-LY" b="1" dirty="0" smtClean="0">
                <a:latin typeface="Times New Roman" pitchFamily="18" charset="0"/>
                <a:cs typeface="Times New Roman" pitchFamily="18" charset="0"/>
              </a:rPr>
              <a:t>ا</a:t>
            </a:r>
            <a:r>
              <a:rPr lang="ar-SA" b="1" dirty="0" smtClean="0">
                <a:latin typeface="Times New Roman" pitchFamily="18" charset="0"/>
                <a:cs typeface="Times New Roman" pitchFamily="18" charset="0"/>
              </a:rPr>
              <a:t>نتاج حامض أو قلوي في </a:t>
            </a:r>
            <a:r>
              <a:rPr lang="en-US" b="1" dirty="0" smtClean="0">
                <a:latin typeface="Times New Roman" pitchFamily="18" charset="0"/>
                <a:cs typeface="Times New Roman" pitchFamily="18" charset="0"/>
              </a:rPr>
              <a:t> </a:t>
            </a:r>
            <a:r>
              <a:rPr lang="ar-SA" b="1" dirty="0" smtClean="0">
                <a:latin typeface="Times New Roman" pitchFamily="18" charset="0"/>
                <a:cs typeface="Times New Roman" pitchFamily="18" charset="0"/>
              </a:rPr>
              <a:t>وسط النمو</a:t>
            </a:r>
            <a:r>
              <a:rPr lang="ar-LY" b="1" dirty="0" smtClean="0">
                <a:latin typeface="Times New Roman" pitchFamily="18" charset="0"/>
                <a:cs typeface="Times New Roman" pitchFamily="18" charset="0"/>
              </a:rPr>
              <a:t>.</a:t>
            </a:r>
          </a:p>
          <a:p>
            <a:pPr algn="just">
              <a:lnSpc>
                <a:spcPct val="150000"/>
              </a:lnSpc>
              <a:buNone/>
            </a:pPr>
            <a:endParaRPr lang="ar-LY" b="1" dirty="0" smtClean="0">
              <a:latin typeface="Times New Roman" pitchFamily="18" charset="0"/>
              <a:cs typeface="Times New Roman" pitchFamily="18" charset="0"/>
            </a:endParaRPr>
          </a:p>
          <a:p>
            <a:pPr algn="ctr">
              <a:buFont typeface="Wingdings" pitchFamily="2" charset="2"/>
              <a:buChar char="q"/>
            </a:pPr>
            <a:r>
              <a:rPr lang="ar-SA" sz="2000" b="1" dirty="0">
                <a:solidFill>
                  <a:srgbClr val="FF0000"/>
                </a:solidFill>
                <a:latin typeface="Times New Roman" pitchFamily="18" charset="0"/>
                <a:cs typeface="Times New Roman" pitchFamily="18" charset="0"/>
              </a:rPr>
              <a:t>الاختبارات الفسيولوجية و البيوكيميائية </a:t>
            </a:r>
            <a:endParaRPr lang="en-US" sz="2000" b="1" dirty="0">
              <a:solidFill>
                <a:srgbClr val="FF0000"/>
              </a:solidFill>
              <a:latin typeface="Times New Roman" pitchFamily="18" charset="0"/>
              <a:cs typeface="Times New Roman" pitchFamily="18" charset="0"/>
            </a:endParaRPr>
          </a:p>
          <a:p>
            <a:pPr algn="ctr"/>
            <a:r>
              <a:rPr lang="ar-SA" sz="2000" b="1" dirty="0" smtClean="0">
                <a:solidFill>
                  <a:srgbClr val="FF0000"/>
                </a:solidFill>
                <a:latin typeface="Times New Roman" pitchFamily="18" charset="0"/>
                <a:cs typeface="Times New Roman" pitchFamily="18" charset="0"/>
              </a:rPr>
              <a:t>(</a:t>
            </a:r>
            <a:r>
              <a:rPr lang="en-US" sz="2000" b="1" dirty="0" smtClean="0">
                <a:solidFill>
                  <a:srgbClr val="FF0000"/>
                </a:solidFill>
                <a:latin typeface="Times New Roman" pitchFamily="18" charset="0"/>
                <a:cs typeface="Times New Roman" pitchFamily="18" charset="0"/>
              </a:rPr>
              <a:t>30</a:t>
            </a:r>
            <a:r>
              <a:rPr lang="ar-LY" sz="2000" b="1" dirty="0" smtClean="0">
                <a:solidFill>
                  <a:srgbClr val="FF0000"/>
                </a:solidFill>
                <a:latin typeface="Times New Roman" pitchFamily="18" charset="0"/>
                <a:cs typeface="Times New Roman" pitchFamily="18" charset="0"/>
              </a:rPr>
              <a:t> </a:t>
            </a:r>
            <a:r>
              <a:rPr lang="ar-SA" sz="2000" b="1" dirty="0" smtClean="0">
                <a:solidFill>
                  <a:srgbClr val="FF0000"/>
                </a:solidFill>
                <a:latin typeface="Times New Roman" pitchFamily="18" charset="0"/>
                <a:cs typeface="Times New Roman" pitchFamily="18" charset="0"/>
              </a:rPr>
              <a:t>صفــة</a:t>
            </a:r>
            <a:r>
              <a:rPr lang="ar-SA" b="1" dirty="0" smtClean="0">
                <a:solidFill>
                  <a:srgbClr val="FF0000"/>
                </a:solidFill>
                <a:latin typeface="Times New Roman" pitchFamily="18" charset="0"/>
                <a:cs typeface="Times New Roman" pitchFamily="18" charset="0"/>
              </a:rPr>
              <a:t>)</a:t>
            </a:r>
            <a:r>
              <a:rPr lang="en-US" b="1" dirty="0">
                <a:solidFill>
                  <a:srgbClr val="FF0000"/>
                </a:solidFill>
                <a:latin typeface="Times New Roman" pitchFamily="18" charset="0"/>
                <a:cs typeface="Times New Roman" pitchFamily="18" charset="0"/>
              </a:rPr>
              <a:t>.</a:t>
            </a:r>
            <a:endParaRPr lang="ar-SA" b="1" dirty="0">
              <a:solidFill>
                <a:srgbClr val="FF0000"/>
              </a:solidFill>
              <a:latin typeface="Times New Roman" pitchFamily="18" charset="0"/>
              <a:cs typeface="Times New Roman" pitchFamily="18" charset="0"/>
            </a:endParaRPr>
          </a:p>
          <a:p>
            <a:pPr>
              <a:lnSpc>
                <a:spcPct val="150000"/>
              </a:lnSpc>
              <a:buNone/>
            </a:pPr>
            <a:endParaRPr lang="ar-SA" b="1" dirty="0" smtClean="0">
              <a:latin typeface="Times New Roman" pitchFamily="18" charset="0"/>
              <a:cs typeface="Times New Roman" pitchFamily="18" charset="0"/>
            </a:endParaRPr>
          </a:p>
        </p:txBody>
      </p:sp>
      <p:sp>
        <p:nvSpPr>
          <p:cNvPr id="53" name="مربع نص 52"/>
          <p:cNvSpPr txBox="1"/>
          <p:nvPr/>
        </p:nvSpPr>
        <p:spPr>
          <a:xfrm>
            <a:off x="0" y="142852"/>
            <a:ext cx="5929322" cy="523220"/>
          </a:xfrm>
          <a:prstGeom prst="rect">
            <a:avLst/>
          </a:prstGeom>
          <a:noFill/>
        </p:spPr>
        <p:txBody>
          <a:bodyPr wrap="square" rtlCol="1">
            <a:spAutoFit/>
          </a:bodyPr>
          <a:lstStyle/>
          <a:p>
            <a:pPr>
              <a:buFont typeface="Wingdings" pitchFamily="2" charset="2"/>
              <a:buChar char="q"/>
            </a:pPr>
            <a:r>
              <a:rPr lang="ar-SA" sz="2800" b="1" dirty="0" smtClean="0">
                <a:solidFill>
                  <a:srgbClr val="FF0000"/>
                </a:solidFill>
                <a:latin typeface="Times New Roman" pitchFamily="18" charset="0"/>
                <a:cs typeface="Times New Roman" pitchFamily="18" charset="0"/>
              </a:rPr>
              <a:t>المعايير التي استخدمت في الدراسة المظهرية</a:t>
            </a:r>
            <a:endParaRPr lang="ar-LY" sz="2800" dirty="0"/>
          </a:p>
        </p:txBody>
      </p:sp>
      <p:sp>
        <p:nvSpPr>
          <p:cNvPr id="39" name="مستطيل 38"/>
          <p:cNvSpPr/>
          <p:nvPr/>
        </p:nvSpPr>
        <p:spPr>
          <a:xfrm>
            <a:off x="5280745" y="2947868"/>
            <a:ext cx="2991524" cy="461665"/>
          </a:xfrm>
          <a:prstGeom prst="rect">
            <a:avLst/>
          </a:prstGeom>
        </p:spPr>
        <p:txBody>
          <a:bodyPr wrap="square">
            <a:spAutoFit/>
          </a:bodyPr>
          <a:lstStyle/>
          <a:p>
            <a:pPr>
              <a:buFont typeface="Wingdings" pitchFamily="2" charset="2"/>
              <a:buChar char="q"/>
            </a:pPr>
            <a:r>
              <a:rPr lang="ar-LY" sz="2400" b="1" dirty="0">
                <a:solidFill>
                  <a:srgbClr val="002060"/>
                </a:solidFill>
                <a:latin typeface="Times New Roman" pitchFamily="18" charset="0"/>
                <a:cs typeface="Times New Roman" pitchFamily="18" charset="0"/>
              </a:rPr>
              <a:t> </a:t>
            </a:r>
            <a:r>
              <a:rPr lang="ar-LY" sz="2000" b="1" dirty="0" smtClean="0">
                <a:solidFill>
                  <a:srgbClr val="FF0000"/>
                </a:solidFill>
                <a:latin typeface="Times New Roman" pitchFamily="18" charset="0"/>
                <a:cs typeface="Times New Roman" pitchFamily="18" charset="0"/>
              </a:rPr>
              <a:t>المزارع البكتيرية و حفظها</a:t>
            </a:r>
            <a:endParaRPr lang="ar-LY" sz="2000" dirty="0">
              <a:solidFill>
                <a:srgbClr val="FF0000"/>
              </a:solidFill>
            </a:endParaRPr>
          </a:p>
        </p:txBody>
      </p:sp>
    </p:spTree>
    <p:extLst>
      <p:ext uri="{BB962C8B-B14F-4D97-AF65-F5344CB8AC3E}">
        <p14:creationId xmlns:p14="http://schemas.microsoft.com/office/powerpoint/2010/main" val="769839054"/>
      </p:ext>
    </p:extLst>
  </p:cSld>
  <p:clrMapOvr>
    <a:masterClrMapping/>
  </p:clrMapOvr>
  <mc:AlternateContent xmlns:mc="http://schemas.openxmlformats.org/markup-compatibility/2006" xmlns:p14="http://schemas.microsoft.com/office/powerpoint/2010/main">
    <mc:Choice Requires="p14">
      <p:transition spd="slow" p14:dur="3000">
        <p14:prism dir="r"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4"/>
          <p:cNvSpPr>
            <a:spLocks noChangeArrowheads="1"/>
          </p:cNvSpPr>
          <p:nvPr/>
        </p:nvSpPr>
        <p:spPr bwMode="gray">
          <a:xfrm rot="335779">
            <a:off x="7481687" y="70102"/>
            <a:ext cx="1525015" cy="1785813"/>
          </a:xfrm>
          <a:prstGeom prst="rect">
            <a:avLst/>
          </a:prstGeom>
          <a:solidFill>
            <a:schemeClr val="accent1"/>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accent1"/>
            </a:extrusionClr>
          </a:sp3d>
        </p:spPr>
        <p:txBody>
          <a:bodyPr wrap="none" anchor="ctr">
            <a:flatTx/>
          </a:bodyPr>
          <a:lstStyle/>
          <a:p>
            <a:pPr algn="ctr">
              <a:buNone/>
            </a:pPr>
            <a:r>
              <a:rPr lang="ar-LY" sz="2400" b="1" dirty="0">
                <a:solidFill>
                  <a:srgbClr val="FFFF00"/>
                </a:solidFill>
                <a:latin typeface="Times New Roman" pitchFamily="18" charset="0"/>
                <a:cs typeface="Times New Roman" pitchFamily="18" charset="0"/>
              </a:rPr>
              <a:t>تحمل </a:t>
            </a:r>
            <a:endParaRPr lang="ar-LY" sz="2400" b="1" dirty="0" smtClean="0">
              <a:solidFill>
                <a:srgbClr val="FFFF00"/>
              </a:solidFill>
              <a:latin typeface="Times New Roman" pitchFamily="18" charset="0"/>
              <a:cs typeface="Times New Roman" pitchFamily="18" charset="0"/>
            </a:endParaRPr>
          </a:p>
          <a:p>
            <a:pPr algn="ctr">
              <a:buNone/>
            </a:pPr>
            <a:r>
              <a:rPr lang="ar-LY" sz="2400" b="1" dirty="0" smtClean="0">
                <a:solidFill>
                  <a:srgbClr val="FFFF00"/>
                </a:solidFill>
                <a:latin typeface="Times New Roman" pitchFamily="18" charset="0"/>
                <a:cs typeface="Times New Roman" pitchFamily="18" charset="0"/>
              </a:rPr>
              <a:t>الحموضة </a:t>
            </a:r>
            <a:endParaRPr lang="en-US" sz="2400" b="1" dirty="0" smtClean="0">
              <a:solidFill>
                <a:srgbClr val="FFFF00"/>
              </a:solidFill>
              <a:latin typeface="Times New Roman" pitchFamily="18" charset="0"/>
              <a:cs typeface="Times New Roman" pitchFamily="18" charset="0"/>
            </a:endParaRPr>
          </a:p>
        </p:txBody>
      </p:sp>
      <p:sp>
        <p:nvSpPr>
          <p:cNvPr id="3" name="Rectangle 20"/>
          <p:cNvSpPr>
            <a:spLocks noChangeArrowheads="1"/>
          </p:cNvSpPr>
          <p:nvPr/>
        </p:nvSpPr>
        <p:spPr bwMode="gray">
          <a:xfrm rot="266730">
            <a:off x="5865359" y="104995"/>
            <a:ext cx="1419684" cy="1801941"/>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flatTx/>
          </a:bodyPr>
          <a:lstStyle/>
          <a:p>
            <a:pPr algn="ctr">
              <a:buNone/>
            </a:pPr>
            <a:r>
              <a:rPr lang="ar-LY" sz="2800" b="1" dirty="0" smtClean="0">
                <a:solidFill>
                  <a:srgbClr val="FFFF00"/>
                </a:solidFill>
                <a:latin typeface="Times New Roman" pitchFamily="18" charset="0"/>
                <a:cs typeface="Times New Roman" pitchFamily="18" charset="0"/>
              </a:rPr>
              <a:t>تحمل</a:t>
            </a:r>
          </a:p>
          <a:p>
            <a:pPr algn="ctr">
              <a:buNone/>
            </a:pPr>
            <a:r>
              <a:rPr lang="ar-LY" sz="2800" b="1" dirty="0" smtClean="0">
                <a:solidFill>
                  <a:srgbClr val="FFFF00"/>
                </a:solidFill>
                <a:latin typeface="Times New Roman" pitchFamily="18" charset="0"/>
                <a:cs typeface="Times New Roman" pitchFamily="18" charset="0"/>
              </a:rPr>
              <a:t> الملوحة</a:t>
            </a:r>
          </a:p>
          <a:p>
            <a:pPr algn="ctr">
              <a:buNone/>
            </a:pPr>
            <a:r>
              <a:rPr lang="ar-LY" sz="2800" b="1" dirty="0" smtClean="0">
                <a:solidFill>
                  <a:srgbClr val="FFFF00"/>
                </a:solidFill>
                <a:latin typeface="Times New Roman" pitchFamily="18" charset="0"/>
                <a:cs typeface="Times New Roman" pitchFamily="18" charset="0"/>
              </a:rPr>
              <a:t>(1- 4 %)</a:t>
            </a:r>
          </a:p>
          <a:p>
            <a:pPr>
              <a:buNone/>
            </a:pPr>
            <a:endParaRPr lang="ar-SA" sz="2000" b="1" dirty="0" smtClean="0">
              <a:solidFill>
                <a:srgbClr val="FFFF00"/>
              </a:solidFill>
              <a:latin typeface="Times New Roman" pitchFamily="18" charset="0"/>
              <a:cs typeface="Times New Roman" pitchFamily="18" charset="0"/>
            </a:endParaRPr>
          </a:p>
        </p:txBody>
      </p:sp>
      <p:sp>
        <p:nvSpPr>
          <p:cNvPr id="4" name="Rectangle 14"/>
          <p:cNvSpPr>
            <a:spLocks noChangeArrowheads="1"/>
          </p:cNvSpPr>
          <p:nvPr/>
        </p:nvSpPr>
        <p:spPr bwMode="gray">
          <a:xfrm rot="268887">
            <a:off x="4070514" y="48073"/>
            <a:ext cx="1548742" cy="1915786"/>
          </a:xfrm>
          <a:prstGeom prst="rect">
            <a:avLst/>
          </a:prstGeom>
          <a:solidFill>
            <a:schemeClr val="accent1"/>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accent1"/>
            </a:extrusionClr>
          </a:sp3d>
        </p:spPr>
        <p:txBody>
          <a:bodyPr wrap="none" anchor="ctr">
            <a:flatTx/>
          </a:bodyPr>
          <a:lstStyle/>
          <a:p>
            <a:pPr algn="ctr"/>
            <a:r>
              <a:rPr lang="en-US" sz="2400" b="1" dirty="0" smtClean="0">
                <a:solidFill>
                  <a:srgbClr val="FFFF00"/>
                </a:solidFill>
                <a:latin typeface="Times New Roman" pitchFamily="18" charset="0"/>
                <a:cs typeface="Times New Roman" pitchFamily="18" charset="0"/>
              </a:rPr>
              <a:t> </a:t>
            </a:r>
            <a:r>
              <a:rPr lang="ar-SA" sz="2400" b="1" dirty="0">
                <a:solidFill>
                  <a:srgbClr val="FFFF00"/>
                </a:solidFill>
                <a:latin typeface="Times New Roman" pitchFamily="18" charset="0"/>
                <a:cs typeface="Times New Roman" pitchFamily="18" charset="0"/>
              </a:rPr>
              <a:t>أكسدة </a:t>
            </a:r>
            <a:endParaRPr lang="en-US" sz="2400" b="1" dirty="0" smtClean="0">
              <a:solidFill>
                <a:srgbClr val="FFFF00"/>
              </a:solidFill>
              <a:latin typeface="Times New Roman" pitchFamily="18" charset="0"/>
              <a:cs typeface="Times New Roman" pitchFamily="18" charset="0"/>
            </a:endParaRPr>
          </a:p>
          <a:p>
            <a:pPr algn="ctr"/>
            <a:r>
              <a:rPr lang="ar-SA" sz="2400" b="1" dirty="0" smtClean="0">
                <a:solidFill>
                  <a:srgbClr val="FFFF00"/>
                </a:solidFill>
                <a:latin typeface="Times New Roman" pitchFamily="18" charset="0"/>
                <a:cs typeface="Times New Roman" pitchFamily="18" charset="0"/>
              </a:rPr>
              <a:t>السكريات</a:t>
            </a:r>
            <a:endParaRPr lang="en-US" sz="2400" b="1" dirty="0" smtClean="0">
              <a:solidFill>
                <a:srgbClr val="FFFF00"/>
              </a:solidFill>
              <a:latin typeface="Times New Roman" pitchFamily="18" charset="0"/>
              <a:cs typeface="Times New Roman" pitchFamily="18" charset="0"/>
            </a:endParaRPr>
          </a:p>
        </p:txBody>
      </p:sp>
      <p:sp>
        <p:nvSpPr>
          <p:cNvPr id="5" name="Rectangle 20"/>
          <p:cNvSpPr>
            <a:spLocks noChangeArrowheads="1"/>
          </p:cNvSpPr>
          <p:nvPr/>
        </p:nvSpPr>
        <p:spPr bwMode="gray">
          <a:xfrm rot="487537">
            <a:off x="2188240" y="-11671"/>
            <a:ext cx="1552739" cy="1768035"/>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flatTx/>
          </a:bodyPr>
          <a:lstStyle/>
          <a:p>
            <a:pPr algn="ctr">
              <a:buNone/>
            </a:pPr>
            <a:r>
              <a:rPr lang="ar-SA" sz="2800" b="1" dirty="0">
                <a:solidFill>
                  <a:srgbClr val="FFFF00"/>
                </a:solidFill>
                <a:latin typeface="Times New Roman" pitchFamily="18" charset="0"/>
                <a:cs typeface="Times New Roman" pitchFamily="18" charset="0"/>
              </a:rPr>
              <a:t>المضادات</a:t>
            </a:r>
            <a:endParaRPr lang="en-US" sz="2800" b="1" dirty="0">
              <a:solidFill>
                <a:srgbClr val="FFFF00"/>
              </a:solidFill>
              <a:latin typeface="Times New Roman" pitchFamily="18" charset="0"/>
              <a:cs typeface="Times New Roman" pitchFamily="18" charset="0"/>
            </a:endParaRPr>
          </a:p>
          <a:p>
            <a:pPr algn="ctr">
              <a:buNone/>
            </a:pPr>
            <a:r>
              <a:rPr lang="ar-SA" sz="2800" b="1" dirty="0">
                <a:solidFill>
                  <a:srgbClr val="FFFF00"/>
                </a:solidFill>
                <a:latin typeface="Times New Roman" pitchFamily="18" charset="0"/>
                <a:cs typeface="Times New Roman" pitchFamily="18" charset="0"/>
              </a:rPr>
              <a:t>الحيوية</a:t>
            </a:r>
          </a:p>
        </p:txBody>
      </p:sp>
      <p:sp>
        <p:nvSpPr>
          <p:cNvPr id="7" name="Rectangle 20"/>
          <p:cNvSpPr>
            <a:spLocks noChangeArrowheads="1"/>
          </p:cNvSpPr>
          <p:nvPr/>
        </p:nvSpPr>
        <p:spPr bwMode="gray">
          <a:xfrm rot="351186">
            <a:off x="535224" y="48712"/>
            <a:ext cx="1427301" cy="1647268"/>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flatTx/>
          </a:bodyPr>
          <a:lstStyle/>
          <a:p>
            <a:r>
              <a:rPr lang="en-US" b="1" dirty="0" smtClean="0">
                <a:solidFill>
                  <a:srgbClr val="FFFF00"/>
                </a:solidFill>
                <a:latin typeface="Times New Roman" pitchFamily="18" charset="0"/>
                <a:cs typeface="Times New Roman" pitchFamily="18" charset="0"/>
              </a:rPr>
              <a:t> </a:t>
            </a:r>
            <a:r>
              <a:rPr lang="ar-SA" b="1" dirty="0" smtClean="0">
                <a:solidFill>
                  <a:srgbClr val="FFFF00"/>
                </a:solidFill>
                <a:latin typeface="Times New Roman" pitchFamily="18" charset="0"/>
                <a:cs typeface="Times New Roman" pitchFamily="18" charset="0"/>
              </a:rPr>
              <a:t>التصنيف العددي</a:t>
            </a:r>
            <a:endParaRPr lang="en-US" b="1" dirty="0" smtClean="0">
              <a:solidFill>
                <a:srgbClr val="FFFF00"/>
              </a:solidFill>
              <a:latin typeface="Times New Roman" pitchFamily="18" charset="0"/>
              <a:cs typeface="Times New Roman" pitchFamily="18" charset="0"/>
            </a:endParaRPr>
          </a:p>
          <a:p>
            <a:r>
              <a:rPr lang="en-US" b="1" dirty="0" smtClean="0">
                <a:solidFill>
                  <a:srgbClr val="FFFF00"/>
                </a:solidFill>
                <a:latin typeface="Times New Roman" pitchFamily="18" charset="0"/>
                <a:cs typeface="Times New Roman" pitchFamily="18" charset="0"/>
              </a:rPr>
              <a:t>      </a:t>
            </a:r>
            <a:r>
              <a:rPr lang="ar-SA" b="1" dirty="0" smtClean="0">
                <a:solidFill>
                  <a:srgbClr val="FFFF00"/>
                </a:solidFill>
                <a:latin typeface="Times New Roman" pitchFamily="18" charset="0"/>
                <a:cs typeface="Times New Roman" pitchFamily="18" charset="0"/>
              </a:rPr>
              <a:t>(</a:t>
            </a:r>
            <a:r>
              <a:rPr lang="ar-LY" b="1" dirty="0" smtClean="0">
                <a:solidFill>
                  <a:srgbClr val="FFFF00"/>
                </a:solidFill>
                <a:latin typeface="Times New Roman" pitchFamily="18" charset="0"/>
                <a:cs typeface="Times New Roman" pitchFamily="18" charset="0"/>
              </a:rPr>
              <a:t>32 </a:t>
            </a:r>
            <a:r>
              <a:rPr lang="ar-SA" b="1" dirty="0" smtClean="0">
                <a:solidFill>
                  <a:srgbClr val="FFFF00"/>
                </a:solidFill>
                <a:latin typeface="Times New Roman" pitchFamily="18" charset="0"/>
                <a:cs typeface="Times New Roman" pitchFamily="18" charset="0"/>
              </a:rPr>
              <a:t>صفـة) </a:t>
            </a:r>
            <a:endParaRPr lang="en-US" b="1" dirty="0" smtClean="0">
              <a:solidFill>
                <a:srgbClr val="FFFF00"/>
              </a:solidFill>
              <a:latin typeface="Times New Roman" pitchFamily="18" charset="0"/>
              <a:cs typeface="Times New Roman" pitchFamily="18" charset="0"/>
            </a:endParaRPr>
          </a:p>
          <a:p>
            <a:r>
              <a:rPr lang="ar-SA" b="1" dirty="0" smtClean="0">
                <a:solidFill>
                  <a:srgbClr val="FFFF00"/>
                </a:solidFill>
                <a:latin typeface="Times New Roman" pitchFamily="18" charset="0"/>
                <a:cs typeface="Times New Roman" pitchFamily="18" charset="0"/>
              </a:rPr>
              <a:t> </a:t>
            </a:r>
            <a:r>
              <a:rPr lang="en-US" sz="1600" b="1" dirty="0" smtClean="0">
                <a:solidFill>
                  <a:srgbClr val="FFFF00"/>
                </a:solidFill>
                <a:latin typeface="Times New Roman" pitchFamily="18" charset="0"/>
                <a:cs typeface="Times New Roman" pitchFamily="18" charset="0"/>
              </a:rPr>
              <a:t>STATISTICA</a:t>
            </a:r>
            <a:r>
              <a:rPr lang="ar-SA" sz="1600" b="1" dirty="0" smtClean="0">
                <a:solidFill>
                  <a:srgbClr val="FFFF00"/>
                </a:solidFill>
                <a:latin typeface="Times New Roman" pitchFamily="18" charset="0"/>
                <a:cs typeface="Times New Roman" pitchFamily="18" charset="0"/>
              </a:rPr>
              <a:t> </a:t>
            </a:r>
            <a:endParaRPr lang="ar-LY" sz="1600" dirty="0">
              <a:solidFill>
                <a:srgbClr val="FFFF00"/>
              </a:solidFill>
            </a:endParaRPr>
          </a:p>
        </p:txBody>
      </p:sp>
      <p:graphicFrame>
        <p:nvGraphicFramePr>
          <p:cNvPr id="9" name="جدول 8"/>
          <p:cNvGraphicFramePr>
            <a:graphicFrameLocks noGrp="1"/>
          </p:cNvGraphicFramePr>
          <p:nvPr>
            <p:extLst>
              <p:ext uri="{D42A27DB-BD31-4B8C-83A1-F6EECF244321}">
                <p14:modId xmlns:p14="http://schemas.microsoft.com/office/powerpoint/2010/main" val="3810923777"/>
              </p:ext>
            </p:extLst>
          </p:nvPr>
        </p:nvGraphicFramePr>
        <p:xfrm>
          <a:off x="3858136" y="2419893"/>
          <a:ext cx="3751755" cy="4180422"/>
        </p:xfrm>
        <a:graphic>
          <a:graphicData uri="http://schemas.openxmlformats.org/drawingml/2006/table">
            <a:tbl>
              <a:tblPr rtl="1" firstRow="1" bandRow="1">
                <a:tableStyleId>{5C22544A-7EE6-4342-B048-85BDC9FD1C3A}</a:tableStyleId>
              </a:tblPr>
              <a:tblGrid>
                <a:gridCol w="2150040"/>
                <a:gridCol w="1601715"/>
              </a:tblGrid>
              <a:tr h="522822">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latin typeface="Times New Roman" pitchFamily="18" charset="0"/>
                          <a:cs typeface="Times New Roman" pitchFamily="18" charset="0"/>
                        </a:rPr>
                        <a:t>المضاد</a:t>
                      </a:r>
                      <a:r>
                        <a:rPr lang="ar-SA" sz="2000" b="1" baseline="0" dirty="0" smtClean="0">
                          <a:latin typeface="Times New Roman" pitchFamily="18" charset="0"/>
                          <a:cs typeface="Times New Roman" pitchFamily="18" charset="0"/>
                        </a:rPr>
                        <a:t> الحيوي</a:t>
                      </a:r>
                      <a:endParaRPr lang="ar-SA" sz="2000" b="1" dirty="0" smtClean="0">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LY" sz="2000" b="1" dirty="0" smtClean="0">
                          <a:solidFill>
                            <a:schemeClr val="bg1"/>
                          </a:solidFill>
                          <a:latin typeface="Times New Roman" pitchFamily="18" charset="0"/>
                          <a:cs typeface="Times New Roman" pitchFamily="18" charset="0"/>
                        </a:rPr>
                        <a:t>التركيز</a:t>
                      </a:r>
                      <a:r>
                        <a:rPr lang="en-US" sz="2000" b="1" dirty="0" smtClean="0">
                          <a:solidFill>
                            <a:schemeClr val="bg1"/>
                          </a:solidFill>
                          <a:latin typeface="Times New Roman" pitchFamily="18" charset="0"/>
                          <a:cs typeface="Times New Roman" pitchFamily="18" charset="0"/>
                        </a:rPr>
                        <a:t>(µg )</a:t>
                      </a:r>
                      <a:endParaRPr lang="ar-SA" sz="2000" b="1" dirty="0" smtClean="0">
                        <a:solidFill>
                          <a:schemeClr val="bg1"/>
                        </a:solidFill>
                        <a:latin typeface="Times New Roman" pitchFamily="18" charset="0"/>
                        <a:cs typeface="Times New Roman" pitchFamily="18" charset="0"/>
                      </a:endParaRPr>
                    </a:p>
                  </a:txBody>
                  <a:tcPr/>
                </a:tc>
              </a:tr>
              <a:tr h="346799">
                <a:tc>
                  <a:txBody>
                    <a:bodyPr/>
                    <a:lstStyle/>
                    <a:p>
                      <a:pPr algn="ctr" rtl="1">
                        <a:lnSpc>
                          <a:spcPct val="150000"/>
                        </a:lnSpc>
                        <a:spcAft>
                          <a:spcPts val="0"/>
                        </a:spcAft>
                      </a:pPr>
                      <a:r>
                        <a:rPr lang="en-US" sz="2000" b="1" dirty="0">
                          <a:effectLst/>
                          <a:latin typeface="Times New Roman"/>
                          <a:ea typeface="Calibri"/>
                          <a:cs typeface="Arial"/>
                        </a:rPr>
                        <a:t>Gentamycin</a:t>
                      </a:r>
                      <a:endParaRPr lang="en-US" sz="2000" b="1" dirty="0">
                        <a:effectLst/>
                        <a:latin typeface="Calibri"/>
                        <a:ea typeface="Calibri"/>
                        <a:cs typeface="Arial"/>
                      </a:endParaRPr>
                    </a:p>
                  </a:txBody>
                  <a:tcPr marL="68580" marR="68580" marT="0" marB="0"/>
                </a:tc>
                <a:tc>
                  <a:txBody>
                    <a:bodyPr/>
                    <a:lstStyle/>
                    <a:p>
                      <a:pPr algn="ctr" rtl="1">
                        <a:lnSpc>
                          <a:spcPct val="150000"/>
                        </a:lnSpc>
                        <a:spcAft>
                          <a:spcPts val="0"/>
                        </a:spcAft>
                      </a:pPr>
                      <a:r>
                        <a:rPr lang="en-US" sz="2000" b="1">
                          <a:effectLst/>
                          <a:latin typeface="Times New Roman"/>
                          <a:ea typeface="Calibri"/>
                          <a:cs typeface="Arial"/>
                        </a:rPr>
                        <a:t>10</a:t>
                      </a:r>
                      <a:endParaRPr lang="en-US" sz="2000" b="1">
                        <a:effectLst/>
                        <a:latin typeface="Calibri"/>
                        <a:ea typeface="Calibri"/>
                        <a:cs typeface="Arial"/>
                      </a:endParaRPr>
                    </a:p>
                  </a:txBody>
                  <a:tcPr marL="68580" marR="68580" marT="0" marB="0"/>
                </a:tc>
              </a:tr>
              <a:tr h="352591">
                <a:tc>
                  <a:txBody>
                    <a:bodyPr/>
                    <a:lstStyle/>
                    <a:p>
                      <a:pPr algn="ctr" rtl="1">
                        <a:lnSpc>
                          <a:spcPct val="150000"/>
                        </a:lnSpc>
                        <a:spcAft>
                          <a:spcPts val="0"/>
                        </a:spcAft>
                      </a:pPr>
                      <a:r>
                        <a:rPr lang="en-US" sz="2000" b="1" dirty="0">
                          <a:effectLst/>
                          <a:latin typeface="Times New Roman"/>
                          <a:ea typeface="Calibri"/>
                          <a:cs typeface="Arial"/>
                        </a:rPr>
                        <a:t>Tetracyclin</a:t>
                      </a:r>
                      <a:endParaRPr lang="en-US" sz="2000" b="1" dirty="0">
                        <a:effectLst/>
                        <a:latin typeface="Calibri"/>
                        <a:ea typeface="Calibri"/>
                        <a:cs typeface="Arial"/>
                      </a:endParaRPr>
                    </a:p>
                  </a:txBody>
                  <a:tcPr marL="68580" marR="68580" marT="0" marB="0"/>
                </a:tc>
                <a:tc>
                  <a:txBody>
                    <a:bodyPr/>
                    <a:lstStyle/>
                    <a:p>
                      <a:pPr algn="ctr" rtl="0">
                        <a:lnSpc>
                          <a:spcPct val="150000"/>
                        </a:lnSpc>
                        <a:spcAft>
                          <a:spcPts val="0"/>
                        </a:spcAft>
                      </a:pPr>
                      <a:r>
                        <a:rPr lang="en-US" sz="2000" b="1" dirty="0">
                          <a:effectLst/>
                          <a:latin typeface="Times New Roman"/>
                          <a:ea typeface="Calibri"/>
                          <a:cs typeface="Arial"/>
                        </a:rPr>
                        <a:t>30</a:t>
                      </a:r>
                      <a:endParaRPr lang="en-US" sz="2000" b="1" dirty="0">
                        <a:effectLst/>
                        <a:latin typeface="Calibri"/>
                        <a:ea typeface="Calibri"/>
                        <a:cs typeface="Arial"/>
                      </a:endParaRPr>
                    </a:p>
                  </a:txBody>
                  <a:tcPr marL="68580" marR="68580" marT="0" marB="0"/>
                </a:tc>
              </a:tr>
              <a:tr h="360040">
                <a:tc>
                  <a:txBody>
                    <a:bodyPr/>
                    <a:lstStyle/>
                    <a:p>
                      <a:pPr algn="ctr" rtl="1">
                        <a:lnSpc>
                          <a:spcPct val="150000"/>
                        </a:lnSpc>
                        <a:spcAft>
                          <a:spcPts val="0"/>
                        </a:spcAft>
                      </a:pPr>
                      <a:r>
                        <a:rPr lang="en-US" sz="2000" b="1" dirty="0">
                          <a:effectLst/>
                          <a:latin typeface="Times New Roman"/>
                          <a:ea typeface="Calibri"/>
                          <a:cs typeface="Arial"/>
                        </a:rPr>
                        <a:t>Kanamycin</a:t>
                      </a:r>
                      <a:endParaRPr lang="en-US" sz="2000" b="1" dirty="0">
                        <a:effectLst/>
                        <a:latin typeface="Calibri"/>
                        <a:ea typeface="Calibri"/>
                        <a:cs typeface="Arial"/>
                      </a:endParaRPr>
                    </a:p>
                  </a:txBody>
                  <a:tcPr marL="68580" marR="68580" marT="0" marB="0"/>
                </a:tc>
                <a:tc>
                  <a:txBody>
                    <a:bodyPr/>
                    <a:lstStyle/>
                    <a:p>
                      <a:pPr algn="ctr" rtl="0">
                        <a:lnSpc>
                          <a:spcPct val="150000"/>
                        </a:lnSpc>
                        <a:spcAft>
                          <a:spcPts val="0"/>
                        </a:spcAft>
                      </a:pPr>
                      <a:r>
                        <a:rPr lang="en-US" sz="2000" b="1" dirty="0">
                          <a:effectLst/>
                          <a:latin typeface="Times New Roman"/>
                          <a:ea typeface="Calibri"/>
                          <a:cs typeface="Arial"/>
                        </a:rPr>
                        <a:t>30</a:t>
                      </a:r>
                      <a:endParaRPr lang="en-US" sz="2000" b="1" dirty="0">
                        <a:effectLst/>
                        <a:latin typeface="Calibri"/>
                        <a:ea typeface="Calibri"/>
                        <a:cs typeface="Arial"/>
                      </a:endParaRPr>
                    </a:p>
                  </a:txBody>
                  <a:tcPr marL="68580" marR="68580" marT="0" marB="0"/>
                </a:tc>
              </a:tr>
              <a:tr h="432048">
                <a:tc>
                  <a:txBody>
                    <a:bodyPr/>
                    <a:lstStyle/>
                    <a:p>
                      <a:pPr algn="ctr" rtl="1">
                        <a:lnSpc>
                          <a:spcPct val="150000"/>
                        </a:lnSpc>
                        <a:spcAft>
                          <a:spcPts val="0"/>
                        </a:spcAft>
                      </a:pPr>
                      <a:r>
                        <a:rPr lang="en-US" sz="2000" b="1" dirty="0">
                          <a:effectLst/>
                          <a:latin typeface="Times New Roman"/>
                          <a:ea typeface="Calibri"/>
                          <a:cs typeface="Arial"/>
                        </a:rPr>
                        <a:t>Chloramphenicol</a:t>
                      </a:r>
                      <a:endParaRPr lang="en-US" sz="2000" b="1" dirty="0">
                        <a:effectLst/>
                        <a:latin typeface="Calibri"/>
                        <a:ea typeface="Calibri"/>
                        <a:cs typeface="Arial"/>
                      </a:endParaRPr>
                    </a:p>
                  </a:txBody>
                  <a:tcPr marL="68580" marR="68580" marT="0" marB="0"/>
                </a:tc>
                <a:tc>
                  <a:txBody>
                    <a:bodyPr/>
                    <a:lstStyle/>
                    <a:p>
                      <a:pPr algn="ctr" rtl="1">
                        <a:lnSpc>
                          <a:spcPct val="150000"/>
                        </a:lnSpc>
                        <a:spcAft>
                          <a:spcPts val="0"/>
                        </a:spcAft>
                      </a:pPr>
                      <a:r>
                        <a:rPr lang="en-US" sz="2000" b="1" dirty="0">
                          <a:effectLst/>
                          <a:latin typeface="Times New Roman"/>
                          <a:ea typeface="Calibri"/>
                          <a:cs typeface="Arial"/>
                        </a:rPr>
                        <a:t>30</a:t>
                      </a:r>
                      <a:endParaRPr lang="en-US" sz="2000" b="1" dirty="0">
                        <a:effectLst/>
                        <a:latin typeface="Calibri"/>
                        <a:ea typeface="Calibri"/>
                        <a:cs typeface="Arial"/>
                      </a:endParaRPr>
                    </a:p>
                  </a:txBody>
                  <a:tcPr marL="68580" marR="68580" marT="0" marB="0"/>
                </a:tc>
              </a:tr>
              <a:tr h="437732">
                <a:tc>
                  <a:txBody>
                    <a:bodyPr/>
                    <a:lstStyle/>
                    <a:p>
                      <a:pPr algn="ctr" rtl="1">
                        <a:lnSpc>
                          <a:spcPct val="150000"/>
                        </a:lnSpc>
                        <a:spcAft>
                          <a:spcPts val="0"/>
                        </a:spcAft>
                      </a:pPr>
                      <a:r>
                        <a:rPr lang="en-US" sz="2000" b="1" dirty="0">
                          <a:effectLst/>
                          <a:latin typeface="Times New Roman"/>
                          <a:ea typeface="Calibri"/>
                          <a:cs typeface="Arial"/>
                        </a:rPr>
                        <a:t>Streptomycin</a:t>
                      </a:r>
                      <a:endParaRPr lang="en-US" sz="2000" b="1" dirty="0">
                        <a:effectLst/>
                        <a:latin typeface="Calibri"/>
                        <a:ea typeface="Calibri"/>
                        <a:cs typeface="Arial"/>
                      </a:endParaRPr>
                    </a:p>
                  </a:txBody>
                  <a:tcPr marL="68580" marR="68580" marT="0" marB="0"/>
                </a:tc>
                <a:tc>
                  <a:txBody>
                    <a:bodyPr/>
                    <a:lstStyle/>
                    <a:p>
                      <a:pPr algn="ctr" rtl="0">
                        <a:lnSpc>
                          <a:spcPct val="150000"/>
                        </a:lnSpc>
                        <a:spcAft>
                          <a:spcPts val="0"/>
                        </a:spcAft>
                      </a:pPr>
                      <a:r>
                        <a:rPr lang="en-US" sz="2000" b="1" dirty="0">
                          <a:effectLst/>
                          <a:latin typeface="Times New Roman"/>
                          <a:ea typeface="Calibri"/>
                          <a:cs typeface="Arial"/>
                        </a:rPr>
                        <a:t>10</a:t>
                      </a:r>
                      <a:endParaRPr lang="en-US" sz="2000" b="1" dirty="0">
                        <a:effectLst/>
                        <a:latin typeface="Calibri"/>
                        <a:ea typeface="Calibri"/>
                        <a:cs typeface="Arial"/>
                      </a:endParaRPr>
                    </a:p>
                  </a:txBody>
                  <a:tcPr marL="68580" marR="68580" marT="0" marB="0"/>
                </a:tc>
              </a:tr>
              <a:tr h="360040">
                <a:tc>
                  <a:txBody>
                    <a:bodyPr/>
                    <a:lstStyle/>
                    <a:p>
                      <a:pPr algn="ctr" rtl="1"/>
                      <a:r>
                        <a:rPr lang="en-US" sz="2000" b="1" dirty="0" smtClean="0">
                          <a:latin typeface="Times New Roman" pitchFamily="18" charset="0"/>
                          <a:cs typeface="Times New Roman" pitchFamily="18" charset="0"/>
                        </a:rPr>
                        <a:t>Penicillin</a:t>
                      </a:r>
                      <a:endParaRPr lang="ar-SA" sz="2000" b="1" dirty="0"/>
                    </a:p>
                  </a:txBody>
                  <a:tcPr anchor="ctr"/>
                </a:tc>
                <a:tc>
                  <a:txBody>
                    <a:bodyPr/>
                    <a:lstStyle/>
                    <a:p>
                      <a:pPr algn="ctr" rtl="1">
                        <a:lnSpc>
                          <a:spcPct val="150000"/>
                        </a:lnSpc>
                        <a:spcAft>
                          <a:spcPts val="0"/>
                        </a:spcAft>
                      </a:pPr>
                      <a:r>
                        <a:rPr lang="en-US" sz="2000" b="1" dirty="0">
                          <a:effectLst/>
                          <a:latin typeface="Times New Roman"/>
                          <a:ea typeface="Calibri"/>
                          <a:cs typeface="Arial"/>
                        </a:rPr>
                        <a:t>10 </a:t>
                      </a:r>
                      <a:r>
                        <a:rPr lang="en-US" sz="2000" b="1" dirty="0">
                          <a:solidFill>
                            <a:srgbClr val="FF0000"/>
                          </a:solidFill>
                          <a:effectLst/>
                          <a:latin typeface="Times New Roman"/>
                          <a:ea typeface="Calibri"/>
                          <a:cs typeface="Arial"/>
                        </a:rPr>
                        <a:t>iu</a:t>
                      </a:r>
                      <a:endParaRPr lang="en-US" sz="2000" b="1" dirty="0">
                        <a:solidFill>
                          <a:srgbClr val="FF0000"/>
                        </a:solidFill>
                        <a:effectLst/>
                        <a:latin typeface="Calibri"/>
                        <a:ea typeface="Calibri"/>
                        <a:cs typeface="Arial"/>
                      </a:endParaRPr>
                    </a:p>
                  </a:txBody>
                  <a:tcPr marL="68580" marR="68580" marT="0" marB="0"/>
                </a:tc>
              </a:tr>
              <a:tr h="360040">
                <a:tc>
                  <a:txBody>
                    <a:bodyPr/>
                    <a:lstStyle/>
                    <a:p>
                      <a:pPr algn="ctr" rtl="1">
                        <a:lnSpc>
                          <a:spcPct val="150000"/>
                        </a:lnSpc>
                        <a:spcAft>
                          <a:spcPts val="0"/>
                        </a:spcAft>
                      </a:pPr>
                      <a:r>
                        <a:rPr lang="en-US" sz="2000" b="1" dirty="0">
                          <a:effectLst/>
                          <a:latin typeface="Times New Roman"/>
                          <a:ea typeface="Calibri"/>
                          <a:cs typeface="Arial"/>
                        </a:rPr>
                        <a:t>Rifampicin</a:t>
                      </a:r>
                      <a:endParaRPr lang="en-US" sz="2000" b="1" dirty="0">
                        <a:effectLst/>
                        <a:latin typeface="Calibri"/>
                        <a:ea typeface="Calibri"/>
                        <a:cs typeface="Arial"/>
                      </a:endParaRPr>
                    </a:p>
                  </a:txBody>
                  <a:tcPr marL="68580" marR="68580" marT="0" marB="0"/>
                </a:tc>
                <a:tc>
                  <a:txBody>
                    <a:bodyPr/>
                    <a:lstStyle/>
                    <a:p>
                      <a:pPr algn="ctr" rtl="0">
                        <a:lnSpc>
                          <a:spcPct val="150000"/>
                        </a:lnSpc>
                        <a:spcAft>
                          <a:spcPts val="0"/>
                        </a:spcAft>
                      </a:pPr>
                      <a:r>
                        <a:rPr lang="en-US" sz="2000" b="1" dirty="0">
                          <a:effectLst/>
                          <a:latin typeface="Times New Roman"/>
                          <a:ea typeface="Calibri"/>
                          <a:cs typeface="Arial"/>
                        </a:rPr>
                        <a:t>5</a:t>
                      </a:r>
                      <a:endParaRPr lang="en-US" sz="2000" b="1" dirty="0">
                        <a:effectLst/>
                        <a:latin typeface="Calibri"/>
                        <a:ea typeface="Calibri"/>
                        <a:cs typeface="Arial"/>
                      </a:endParaRPr>
                    </a:p>
                  </a:txBody>
                  <a:tcPr marL="68580" marR="68580" marT="0" marB="0"/>
                </a:tc>
              </a:tr>
              <a:tr h="288032">
                <a:tc>
                  <a:txBody>
                    <a:bodyPr/>
                    <a:lstStyle/>
                    <a:p>
                      <a:pPr algn="ctr" rtl="1">
                        <a:lnSpc>
                          <a:spcPct val="150000"/>
                        </a:lnSpc>
                        <a:spcAft>
                          <a:spcPts val="0"/>
                        </a:spcAft>
                      </a:pPr>
                      <a:r>
                        <a:rPr lang="en-US" sz="2000" b="1" dirty="0">
                          <a:effectLst/>
                          <a:latin typeface="Times New Roman"/>
                          <a:ea typeface="Calibri"/>
                          <a:cs typeface="Arial"/>
                        </a:rPr>
                        <a:t>Vancomycin</a:t>
                      </a:r>
                      <a:endParaRPr lang="en-US" sz="2000" b="1" dirty="0">
                        <a:effectLst/>
                        <a:latin typeface="Calibri"/>
                        <a:ea typeface="Calibri"/>
                        <a:cs typeface="Arial"/>
                      </a:endParaRPr>
                    </a:p>
                  </a:txBody>
                  <a:tcPr marL="68580" marR="68580" marT="0" marB="0"/>
                </a:tc>
                <a:tc>
                  <a:txBody>
                    <a:bodyPr/>
                    <a:lstStyle/>
                    <a:p>
                      <a:pPr algn="ctr" rtl="0">
                        <a:lnSpc>
                          <a:spcPct val="150000"/>
                        </a:lnSpc>
                        <a:spcAft>
                          <a:spcPts val="0"/>
                        </a:spcAft>
                      </a:pPr>
                      <a:r>
                        <a:rPr lang="en-US" sz="2000" b="1" dirty="0">
                          <a:effectLst/>
                          <a:latin typeface="Times New Roman"/>
                          <a:ea typeface="Calibri"/>
                          <a:cs typeface="Arial"/>
                        </a:rPr>
                        <a:t>5</a:t>
                      </a:r>
                      <a:endParaRPr lang="en-US" sz="2000" b="1" dirty="0">
                        <a:effectLst/>
                        <a:latin typeface="Calibri"/>
                        <a:ea typeface="Calibri"/>
                        <a:cs typeface="Arial"/>
                      </a:endParaRPr>
                    </a:p>
                  </a:txBody>
                  <a:tcPr marL="68580" marR="68580" marT="0" marB="0"/>
                </a:tc>
              </a:tr>
            </a:tbl>
          </a:graphicData>
        </a:graphic>
      </p:graphicFrame>
      <p:graphicFrame>
        <p:nvGraphicFramePr>
          <p:cNvPr id="10" name="جدول 9"/>
          <p:cNvGraphicFramePr>
            <a:graphicFrameLocks noGrp="1"/>
          </p:cNvGraphicFramePr>
          <p:nvPr>
            <p:extLst>
              <p:ext uri="{D42A27DB-BD31-4B8C-83A1-F6EECF244321}">
                <p14:modId xmlns:p14="http://schemas.microsoft.com/office/powerpoint/2010/main" val="3104834143"/>
              </p:ext>
            </p:extLst>
          </p:nvPr>
        </p:nvGraphicFramePr>
        <p:xfrm>
          <a:off x="179512" y="2564903"/>
          <a:ext cx="3312368" cy="3596640"/>
        </p:xfrm>
        <a:graphic>
          <a:graphicData uri="http://schemas.openxmlformats.org/drawingml/2006/table">
            <a:tbl>
              <a:tblPr rtl="1" firstRow="1" bandRow="1">
                <a:tableStyleId>{5C22544A-7EE6-4342-B048-85BDC9FD1C3A}</a:tableStyleId>
              </a:tblPr>
              <a:tblGrid>
                <a:gridCol w="2023231"/>
                <a:gridCol w="1289137"/>
              </a:tblGrid>
              <a:tr h="17212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latin typeface="Times New Roman" pitchFamily="18" charset="0"/>
                          <a:cs typeface="Times New Roman" pitchFamily="18" charset="0"/>
                        </a:rPr>
                        <a:t>المضاد</a:t>
                      </a:r>
                      <a:r>
                        <a:rPr lang="ar-SA" sz="2000" b="1" baseline="0" dirty="0" smtClean="0">
                          <a:latin typeface="Times New Roman" pitchFamily="18" charset="0"/>
                          <a:cs typeface="Times New Roman" pitchFamily="18" charset="0"/>
                        </a:rPr>
                        <a:t> الحيوي</a:t>
                      </a:r>
                      <a:endParaRPr lang="ar-SA" sz="2000" b="1" dirty="0" smtClean="0">
                        <a:latin typeface="Times New Roman" pitchFamily="18" charset="0"/>
                        <a:cs typeface="Times New Roman" pitchFamily="18"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latin typeface="Times New Roman" pitchFamily="18" charset="0"/>
                          <a:cs typeface="Times New Roman" pitchFamily="18" charset="0"/>
                        </a:rPr>
                        <a:t>التركيز </a:t>
                      </a:r>
                      <a:r>
                        <a:rPr lang="en-US" sz="2000" b="1" dirty="0" smtClean="0">
                          <a:solidFill>
                            <a:schemeClr val="bg1"/>
                          </a:solidFill>
                          <a:latin typeface="Times New Roman" pitchFamily="18" charset="0"/>
                          <a:cs typeface="Times New Roman" pitchFamily="18" charset="0"/>
                        </a:rPr>
                        <a:t>(µg)</a:t>
                      </a:r>
                      <a:endParaRPr lang="ar-SA" sz="2000" b="1" dirty="0" smtClean="0">
                        <a:solidFill>
                          <a:schemeClr val="bg1"/>
                        </a:solidFill>
                        <a:latin typeface="Times New Roman" pitchFamily="18" charset="0"/>
                        <a:cs typeface="Times New Roman" pitchFamily="18" charset="0"/>
                      </a:endParaRPr>
                    </a:p>
                  </a:txBody>
                  <a:tcPr/>
                </a:tc>
              </a:tr>
              <a:tr h="403940">
                <a:tc>
                  <a:txBody>
                    <a:bodyPr/>
                    <a:lstStyle/>
                    <a:p>
                      <a:pPr algn="ctr" rtl="1">
                        <a:lnSpc>
                          <a:spcPct val="150000"/>
                        </a:lnSpc>
                        <a:spcAft>
                          <a:spcPts val="0"/>
                        </a:spcAft>
                      </a:pPr>
                      <a:r>
                        <a:rPr lang="en-US" sz="2000" b="1" dirty="0">
                          <a:effectLst/>
                          <a:latin typeface="Times New Roman"/>
                          <a:ea typeface="Calibri"/>
                          <a:cs typeface="Arial"/>
                        </a:rPr>
                        <a:t>Colistin</a:t>
                      </a:r>
                      <a:endParaRPr lang="en-US" sz="2000" b="1" dirty="0">
                        <a:effectLst/>
                        <a:latin typeface="Calibri"/>
                        <a:ea typeface="Calibri"/>
                        <a:cs typeface="Arial"/>
                      </a:endParaRPr>
                    </a:p>
                  </a:txBody>
                  <a:tcPr marL="68580" marR="68580" marT="0" marB="0"/>
                </a:tc>
                <a:tc>
                  <a:txBody>
                    <a:bodyPr/>
                    <a:lstStyle/>
                    <a:p>
                      <a:pPr algn="ctr" rtl="0">
                        <a:lnSpc>
                          <a:spcPct val="150000"/>
                        </a:lnSpc>
                        <a:spcAft>
                          <a:spcPts val="0"/>
                        </a:spcAft>
                      </a:pPr>
                      <a:r>
                        <a:rPr lang="en-US" sz="2000" b="1" dirty="0">
                          <a:effectLst/>
                          <a:latin typeface="Times New Roman"/>
                          <a:ea typeface="Calibri"/>
                          <a:cs typeface="Arial"/>
                        </a:rPr>
                        <a:t>10</a:t>
                      </a:r>
                      <a:endParaRPr lang="en-US" sz="2000" b="1" dirty="0">
                        <a:effectLst/>
                        <a:latin typeface="Calibri"/>
                        <a:ea typeface="Calibri"/>
                        <a:cs typeface="Arial"/>
                      </a:endParaRPr>
                    </a:p>
                  </a:txBody>
                  <a:tcPr marL="68580" marR="68580" marT="0" marB="0"/>
                </a:tc>
              </a:tr>
              <a:tr h="447462">
                <a:tc>
                  <a:txBody>
                    <a:bodyPr/>
                    <a:lstStyle/>
                    <a:p>
                      <a:pPr algn="ctr" rtl="1">
                        <a:lnSpc>
                          <a:spcPct val="150000"/>
                        </a:lnSpc>
                        <a:spcAft>
                          <a:spcPts val="0"/>
                        </a:spcAft>
                      </a:pPr>
                      <a:r>
                        <a:rPr lang="en-US" sz="2000" b="1" dirty="0">
                          <a:effectLst/>
                          <a:latin typeface="Times New Roman" pitchFamily="18" charset="0"/>
                          <a:ea typeface="Calibri"/>
                          <a:cs typeface="Times New Roman" pitchFamily="18" charset="0"/>
                        </a:rPr>
                        <a:t>Bacitracin</a:t>
                      </a:r>
                    </a:p>
                  </a:txBody>
                  <a:tcPr marL="68580" marR="68580" marT="0" marB="0"/>
                </a:tc>
                <a:tc>
                  <a:txBody>
                    <a:bodyPr/>
                    <a:lstStyle/>
                    <a:p>
                      <a:pPr algn="ctr" rtl="1">
                        <a:lnSpc>
                          <a:spcPct val="150000"/>
                        </a:lnSpc>
                        <a:spcAft>
                          <a:spcPts val="0"/>
                        </a:spcAft>
                      </a:pPr>
                      <a:r>
                        <a:rPr lang="en-US" sz="2000" b="1" dirty="0">
                          <a:effectLst/>
                          <a:latin typeface="Times New Roman"/>
                          <a:ea typeface="Calibri"/>
                          <a:cs typeface="Arial"/>
                        </a:rPr>
                        <a:t>10 </a:t>
                      </a:r>
                      <a:r>
                        <a:rPr lang="en-US" sz="2000" b="1" dirty="0">
                          <a:solidFill>
                            <a:srgbClr val="FF0000"/>
                          </a:solidFill>
                          <a:effectLst/>
                          <a:latin typeface="Times New Roman"/>
                          <a:ea typeface="Calibri"/>
                          <a:cs typeface="Arial"/>
                        </a:rPr>
                        <a:t>iu</a:t>
                      </a:r>
                      <a:endParaRPr lang="en-US" sz="2000" b="1" dirty="0">
                        <a:solidFill>
                          <a:srgbClr val="FF0000"/>
                        </a:solidFill>
                        <a:effectLst/>
                        <a:latin typeface="Calibri"/>
                        <a:ea typeface="Calibri"/>
                        <a:cs typeface="Arial"/>
                      </a:endParaRPr>
                    </a:p>
                  </a:txBody>
                  <a:tcPr marL="68580" marR="68580" marT="0" marB="0"/>
                </a:tc>
              </a:tr>
              <a:tr h="409127">
                <a:tc>
                  <a:txBody>
                    <a:bodyPr/>
                    <a:lstStyle/>
                    <a:p>
                      <a:pPr algn="ctr" rtl="1">
                        <a:lnSpc>
                          <a:spcPct val="150000"/>
                        </a:lnSpc>
                        <a:spcAft>
                          <a:spcPts val="0"/>
                        </a:spcAft>
                      </a:pPr>
                      <a:r>
                        <a:rPr lang="en-US" sz="2000" b="1" dirty="0">
                          <a:effectLst/>
                          <a:latin typeface="Times New Roman" pitchFamily="18" charset="0"/>
                          <a:ea typeface="Calibri"/>
                          <a:cs typeface="Times New Roman" pitchFamily="18" charset="0"/>
                        </a:rPr>
                        <a:t>Polymyxin B</a:t>
                      </a:r>
                    </a:p>
                  </a:txBody>
                  <a:tcPr marL="68580" marR="68580" marT="0" marB="0"/>
                </a:tc>
                <a:tc>
                  <a:txBody>
                    <a:bodyPr/>
                    <a:lstStyle/>
                    <a:p>
                      <a:pPr algn="ctr" rtl="0">
                        <a:lnSpc>
                          <a:spcPct val="150000"/>
                        </a:lnSpc>
                        <a:spcAft>
                          <a:spcPts val="0"/>
                        </a:spcAft>
                      </a:pPr>
                      <a:r>
                        <a:rPr lang="en-US" sz="2000" b="1" dirty="0">
                          <a:effectLst/>
                          <a:latin typeface="Times New Roman"/>
                          <a:ea typeface="Calibri"/>
                          <a:cs typeface="Arial"/>
                        </a:rPr>
                        <a:t>300 </a:t>
                      </a:r>
                      <a:r>
                        <a:rPr lang="en-US" sz="2000" b="1" dirty="0">
                          <a:solidFill>
                            <a:srgbClr val="FF0000"/>
                          </a:solidFill>
                          <a:effectLst/>
                          <a:latin typeface="Times New Roman"/>
                          <a:ea typeface="Calibri"/>
                          <a:cs typeface="Arial"/>
                        </a:rPr>
                        <a:t>iu</a:t>
                      </a:r>
                      <a:endParaRPr lang="en-US" sz="2000" b="1" dirty="0">
                        <a:solidFill>
                          <a:srgbClr val="FF0000"/>
                        </a:solidFill>
                        <a:effectLst/>
                        <a:latin typeface="Calibri"/>
                        <a:ea typeface="Calibri"/>
                        <a:cs typeface="Arial"/>
                      </a:endParaRPr>
                    </a:p>
                  </a:txBody>
                  <a:tcPr marL="68580" marR="68580" marT="0" marB="0"/>
                </a:tc>
              </a:tr>
              <a:tr h="454969">
                <a:tc>
                  <a:txBody>
                    <a:bodyPr/>
                    <a:lstStyle/>
                    <a:p>
                      <a:pPr algn="ctr" rtl="1">
                        <a:lnSpc>
                          <a:spcPct val="150000"/>
                        </a:lnSpc>
                        <a:spcAft>
                          <a:spcPts val="0"/>
                        </a:spcAft>
                      </a:pPr>
                      <a:r>
                        <a:rPr lang="en-US" sz="2000" b="1">
                          <a:effectLst/>
                          <a:latin typeface="Times New Roman" pitchFamily="18" charset="0"/>
                          <a:ea typeface="Calibri"/>
                          <a:cs typeface="Times New Roman" pitchFamily="18" charset="0"/>
                        </a:rPr>
                        <a:t>Cefoxitin</a:t>
                      </a:r>
                    </a:p>
                  </a:txBody>
                  <a:tcPr marL="68580" marR="68580" marT="0" marB="0" anchor="b"/>
                </a:tc>
                <a:tc>
                  <a:txBody>
                    <a:bodyPr/>
                    <a:lstStyle/>
                    <a:p>
                      <a:pPr algn="ctr" rtl="1">
                        <a:lnSpc>
                          <a:spcPct val="150000"/>
                        </a:lnSpc>
                        <a:spcAft>
                          <a:spcPts val="0"/>
                        </a:spcAft>
                      </a:pPr>
                      <a:r>
                        <a:rPr lang="en-US" sz="2000" b="1">
                          <a:effectLst/>
                          <a:latin typeface="Times New Roman"/>
                          <a:ea typeface="Calibri"/>
                          <a:cs typeface="Arial"/>
                        </a:rPr>
                        <a:t>30</a:t>
                      </a:r>
                      <a:endParaRPr lang="en-US" sz="2000" b="1">
                        <a:effectLst/>
                        <a:latin typeface="Calibri"/>
                        <a:ea typeface="Calibri"/>
                        <a:cs typeface="Arial"/>
                      </a:endParaRPr>
                    </a:p>
                  </a:txBody>
                  <a:tcPr marL="68580" marR="68580" marT="0" marB="0" anchor="b"/>
                </a:tc>
              </a:tr>
              <a:tr h="440726">
                <a:tc>
                  <a:txBody>
                    <a:bodyPr/>
                    <a:lstStyle/>
                    <a:p>
                      <a:pPr algn="ctr" rtl="1">
                        <a:lnSpc>
                          <a:spcPct val="150000"/>
                        </a:lnSpc>
                        <a:spcAft>
                          <a:spcPts val="0"/>
                        </a:spcAft>
                      </a:pPr>
                      <a:r>
                        <a:rPr lang="en-US" sz="2000" b="1" dirty="0">
                          <a:effectLst/>
                          <a:latin typeface="Times New Roman" pitchFamily="18" charset="0"/>
                          <a:ea typeface="Calibri"/>
                          <a:cs typeface="Times New Roman" pitchFamily="18" charset="0"/>
                        </a:rPr>
                        <a:t>Imipenem</a:t>
                      </a:r>
                    </a:p>
                  </a:txBody>
                  <a:tcPr marL="68580" marR="68580" marT="0" marB="0"/>
                </a:tc>
                <a:tc>
                  <a:txBody>
                    <a:bodyPr/>
                    <a:lstStyle/>
                    <a:p>
                      <a:pPr algn="ctr" rtl="0">
                        <a:lnSpc>
                          <a:spcPct val="150000"/>
                        </a:lnSpc>
                        <a:spcAft>
                          <a:spcPts val="0"/>
                        </a:spcAft>
                      </a:pPr>
                      <a:r>
                        <a:rPr lang="en-US" sz="2000" b="1">
                          <a:effectLst/>
                          <a:latin typeface="Times New Roman"/>
                          <a:ea typeface="Calibri"/>
                          <a:cs typeface="Arial"/>
                        </a:rPr>
                        <a:t>10</a:t>
                      </a:r>
                      <a:endParaRPr lang="en-US" sz="2000" b="1">
                        <a:effectLst/>
                        <a:latin typeface="Calibri"/>
                        <a:ea typeface="Calibri"/>
                        <a:cs typeface="Arial"/>
                      </a:endParaRPr>
                    </a:p>
                  </a:txBody>
                  <a:tcPr marL="68580" marR="68580" marT="0" marB="0"/>
                </a:tc>
              </a:tr>
              <a:tr h="354475">
                <a:tc>
                  <a:txBody>
                    <a:bodyPr/>
                    <a:lstStyle/>
                    <a:p>
                      <a:pPr algn="ctr" rtl="1">
                        <a:lnSpc>
                          <a:spcPct val="150000"/>
                        </a:lnSpc>
                        <a:spcAft>
                          <a:spcPts val="0"/>
                        </a:spcAft>
                      </a:pPr>
                      <a:r>
                        <a:rPr lang="en-US" sz="2000" b="1" dirty="0">
                          <a:effectLst/>
                          <a:latin typeface="Times New Roman" pitchFamily="18" charset="0"/>
                          <a:ea typeface="Calibri"/>
                          <a:cs typeface="Times New Roman" pitchFamily="18" charset="0"/>
                        </a:rPr>
                        <a:t>Fusidic acid</a:t>
                      </a:r>
                    </a:p>
                  </a:txBody>
                  <a:tcPr marL="68580" marR="68580" marT="0" marB="0"/>
                </a:tc>
                <a:tc>
                  <a:txBody>
                    <a:bodyPr/>
                    <a:lstStyle/>
                    <a:p>
                      <a:pPr algn="ctr" rtl="1">
                        <a:lnSpc>
                          <a:spcPct val="150000"/>
                        </a:lnSpc>
                        <a:spcAft>
                          <a:spcPts val="0"/>
                        </a:spcAft>
                      </a:pPr>
                      <a:r>
                        <a:rPr lang="en-US" sz="2000" b="1">
                          <a:effectLst/>
                          <a:latin typeface="Times New Roman"/>
                          <a:ea typeface="Calibri"/>
                          <a:cs typeface="Arial"/>
                        </a:rPr>
                        <a:t>10</a:t>
                      </a:r>
                      <a:endParaRPr lang="en-US" sz="2000" b="1">
                        <a:effectLst/>
                        <a:latin typeface="Calibri"/>
                        <a:ea typeface="Calibri"/>
                        <a:cs typeface="Arial"/>
                      </a:endParaRPr>
                    </a:p>
                  </a:txBody>
                  <a:tcPr marL="68580" marR="68580" marT="0" marB="0"/>
                </a:tc>
              </a:tr>
              <a:tr h="420763">
                <a:tc>
                  <a:txBody>
                    <a:bodyPr/>
                    <a:lstStyle/>
                    <a:p>
                      <a:pPr algn="ctr" rtl="1">
                        <a:lnSpc>
                          <a:spcPct val="150000"/>
                        </a:lnSpc>
                        <a:spcAft>
                          <a:spcPts val="0"/>
                        </a:spcAft>
                      </a:pPr>
                      <a:r>
                        <a:rPr lang="en-US" sz="2000" b="1" dirty="0">
                          <a:effectLst/>
                          <a:latin typeface="Times New Roman" pitchFamily="18" charset="0"/>
                          <a:ea typeface="Calibri"/>
                          <a:cs typeface="Times New Roman" pitchFamily="18" charset="0"/>
                        </a:rPr>
                        <a:t>Azetronam</a:t>
                      </a:r>
                    </a:p>
                  </a:txBody>
                  <a:tcPr marL="68580" marR="68580" marT="0" marB="0"/>
                </a:tc>
                <a:tc>
                  <a:txBody>
                    <a:bodyPr/>
                    <a:lstStyle/>
                    <a:p>
                      <a:pPr algn="ctr" rtl="1">
                        <a:lnSpc>
                          <a:spcPct val="150000"/>
                        </a:lnSpc>
                        <a:spcAft>
                          <a:spcPts val="0"/>
                        </a:spcAft>
                      </a:pPr>
                      <a:r>
                        <a:rPr lang="en-US" sz="2000" b="1" dirty="0">
                          <a:effectLst/>
                          <a:latin typeface="Times New Roman"/>
                          <a:ea typeface="Calibri"/>
                          <a:cs typeface="Arial"/>
                        </a:rPr>
                        <a:t>30</a:t>
                      </a:r>
                      <a:endParaRPr lang="en-US" sz="2000" b="1" dirty="0">
                        <a:effectLst/>
                        <a:latin typeface="Calibri"/>
                        <a:ea typeface="Calibri"/>
                        <a:cs typeface="Arial"/>
                      </a:endParaRPr>
                    </a:p>
                  </a:txBody>
                  <a:tcPr marL="68580" marR="68580" marT="0" marB="0"/>
                </a:tc>
              </a:tr>
            </a:tbl>
          </a:graphicData>
        </a:graphic>
      </p:graphicFrame>
      <p:sp>
        <p:nvSpPr>
          <p:cNvPr id="18" name="Freeform 7"/>
          <p:cNvSpPr>
            <a:spLocks/>
          </p:cNvSpPr>
          <p:nvPr/>
        </p:nvSpPr>
        <p:spPr bwMode="gray">
          <a:xfrm rot="4960442" flipH="1">
            <a:off x="1689234" y="1467390"/>
            <a:ext cx="655293" cy="997296"/>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endParaRPr lang="ar-LY" dirty="0"/>
          </a:p>
        </p:txBody>
      </p:sp>
      <p:sp>
        <p:nvSpPr>
          <p:cNvPr id="19" name="Freeform 9"/>
          <p:cNvSpPr>
            <a:spLocks/>
          </p:cNvSpPr>
          <p:nvPr/>
        </p:nvSpPr>
        <p:spPr bwMode="gray">
          <a:xfrm rot="15772625">
            <a:off x="3286077" y="1658425"/>
            <a:ext cx="671786" cy="1064259"/>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2"/>
          </a:solidFill>
          <a:ln w="0">
            <a:noFill/>
            <a:prstDash val="solid"/>
            <a:round/>
            <a:headEnd/>
            <a:tailEnd/>
          </a:ln>
        </p:spPr>
        <p:txBody>
          <a:bodyPr/>
          <a:lstStyle/>
          <a:p>
            <a:endParaRPr lang="ar-LY" dirty="0"/>
          </a:p>
        </p:txBody>
      </p:sp>
    </p:spTree>
    <p:extLst>
      <p:ext uri="{BB962C8B-B14F-4D97-AF65-F5344CB8AC3E}">
        <p14:creationId xmlns:p14="http://schemas.microsoft.com/office/powerpoint/2010/main" val="148830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250" fill="hold"/>
                                        <p:tgtEl>
                                          <p:spTgt spid="4"/>
                                        </p:tgtEl>
                                        <p:attrNameLst>
                                          <p:attrName>ppt_x</p:attrName>
                                        </p:attrNameLst>
                                      </p:cBhvr>
                                      <p:tavLst>
                                        <p:tav tm="0">
                                          <p:val>
                                            <p:strVal val="#ppt_x"/>
                                          </p:val>
                                        </p:tav>
                                        <p:tav tm="100000">
                                          <p:val>
                                            <p:strVal val="#ppt_x"/>
                                          </p:val>
                                        </p:tav>
                                      </p:tavLst>
                                    </p:anim>
                                    <p:anim calcmode="lin" valueType="num">
                                      <p:cBhvr additive="base">
                                        <p:cTn id="18" dur="225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5250"/>
                            </p:stCondLst>
                            <p:childTnLst>
                              <p:par>
                                <p:cTn id="20" presetID="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750" fill="hold"/>
                                        <p:tgtEl>
                                          <p:spTgt spid="5"/>
                                        </p:tgtEl>
                                        <p:attrNameLst>
                                          <p:attrName>ppt_x</p:attrName>
                                        </p:attrNameLst>
                                      </p:cBhvr>
                                      <p:tavLst>
                                        <p:tav tm="0">
                                          <p:val>
                                            <p:strVal val="#ppt_x"/>
                                          </p:val>
                                        </p:tav>
                                        <p:tav tm="100000">
                                          <p:val>
                                            <p:strVal val="#ppt_x"/>
                                          </p:val>
                                        </p:tav>
                                      </p:tavLst>
                                    </p:anim>
                                    <p:anim calcmode="lin" valueType="num">
                                      <p:cBhvr additive="base">
                                        <p:cTn id="23" dur="2750" fill="hold"/>
                                        <p:tgtEl>
                                          <p:spTgt spid="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2750" fill="hold"/>
                                        <p:tgtEl>
                                          <p:spTgt spid="19"/>
                                        </p:tgtEl>
                                        <p:attrNameLst>
                                          <p:attrName>ppt_x</p:attrName>
                                        </p:attrNameLst>
                                      </p:cBhvr>
                                      <p:tavLst>
                                        <p:tav tm="0">
                                          <p:val>
                                            <p:strVal val="#ppt_x"/>
                                          </p:val>
                                        </p:tav>
                                        <p:tav tm="100000">
                                          <p:val>
                                            <p:strVal val="#ppt_x"/>
                                          </p:val>
                                        </p:tav>
                                      </p:tavLst>
                                    </p:anim>
                                    <p:anim calcmode="lin" valueType="num">
                                      <p:cBhvr additive="base">
                                        <p:cTn id="27" dur="2750" fill="hold"/>
                                        <p:tgtEl>
                                          <p:spTgt spid="1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2750" fill="hold"/>
                                        <p:tgtEl>
                                          <p:spTgt spid="18"/>
                                        </p:tgtEl>
                                        <p:attrNameLst>
                                          <p:attrName>ppt_x</p:attrName>
                                        </p:attrNameLst>
                                      </p:cBhvr>
                                      <p:tavLst>
                                        <p:tav tm="0">
                                          <p:val>
                                            <p:strVal val="#ppt_x"/>
                                          </p:val>
                                        </p:tav>
                                        <p:tav tm="100000">
                                          <p:val>
                                            <p:strVal val="#ppt_x"/>
                                          </p:val>
                                        </p:tav>
                                      </p:tavLst>
                                    </p:anim>
                                    <p:anim calcmode="lin" valueType="num">
                                      <p:cBhvr additive="base">
                                        <p:cTn id="31" dur="275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3250" fill="hold"/>
                                        <p:tgtEl>
                                          <p:spTgt spid="10"/>
                                        </p:tgtEl>
                                        <p:attrNameLst>
                                          <p:attrName>ppt_x</p:attrName>
                                        </p:attrNameLst>
                                      </p:cBhvr>
                                      <p:tavLst>
                                        <p:tav tm="0">
                                          <p:val>
                                            <p:strVal val="#ppt_x"/>
                                          </p:val>
                                        </p:tav>
                                        <p:tav tm="100000">
                                          <p:val>
                                            <p:strVal val="#ppt_x"/>
                                          </p:val>
                                        </p:tav>
                                      </p:tavLst>
                                    </p:anim>
                                    <p:anim calcmode="lin" valueType="num">
                                      <p:cBhvr additive="base">
                                        <p:cTn id="35" dur="325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3000" fill="hold"/>
                                        <p:tgtEl>
                                          <p:spTgt spid="9"/>
                                        </p:tgtEl>
                                        <p:attrNameLst>
                                          <p:attrName>ppt_x</p:attrName>
                                        </p:attrNameLst>
                                      </p:cBhvr>
                                      <p:tavLst>
                                        <p:tav tm="0">
                                          <p:val>
                                            <p:strVal val="#ppt_x"/>
                                          </p:val>
                                        </p:tav>
                                        <p:tav tm="100000">
                                          <p:val>
                                            <p:strVal val="#ppt_x"/>
                                          </p:val>
                                        </p:tav>
                                      </p:tavLst>
                                    </p:anim>
                                    <p:anim calcmode="lin" valueType="num">
                                      <p:cBhvr additive="base">
                                        <p:cTn id="39" dur="3000" fill="hold"/>
                                        <p:tgtEl>
                                          <p:spTgt spid="9"/>
                                        </p:tgtEl>
                                        <p:attrNameLst>
                                          <p:attrName>ppt_y</p:attrName>
                                        </p:attrNameLst>
                                      </p:cBhvr>
                                      <p:tavLst>
                                        <p:tav tm="0">
                                          <p:val>
                                            <p:strVal val="1+#ppt_h/2"/>
                                          </p:val>
                                        </p:tav>
                                        <p:tav tm="100000">
                                          <p:val>
                                            <p:strVal val="#ppt_y"/>
                                          </p:val>
                                        </p:tav>
                                      </p:tavLst>
                                    </p:anim>
                                  </p:childTnLst>
                                </p:cTn>
                              </p:par>
                            </p:childTnLst>
                          </p:cTn>
                        </p:par>
                        <p:par>
                          <p:cTn id="40" fill="hold">
                            <p:stCondLst>
                              <p:cond delay="8500"/>
                            </p:stCondLst>
                            <p:childTnLst>
                              <p:par>
                                <p:cTn id="41" presetID="2" presetClass="entr" presetSubtype="4"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4500" fill="hold"/>
                                        <p:tgtEl>
                                          <p:spTgt spid="7"/>
                                        </p:tgtEl>
                                        <p:attrNameLst>
                                          <p:attrName>ppt_x</p:attrName>
                                        </p:attrNameLst>
                                      </p:cBhvr>
                                      <p:tavLst>
                                        <p:tav tm="0">
                                          <p:val>
                                            <p:strVal val="#ppt_x"/>
                                          </p:val>
                                        </p:tav>
                                        <p:tav tm="100000">
                                          <p:val>
                                            <p:strVal val="#ppt_x"/>
                                          </p:val>
                                        </p:tav>
                                      </p:tavLst>
                                    </p:anim>
                                    <p:anim calcmode="lin" valueType="num">
                                      <p:cBhvr additive="base">
                                        <p:cTn id="44" dur="4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animBg="1"/>
      <p:bldP spid="18" grpId="0" animBg="1"/>
      <p:bldP spid="19"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568</TotalTime>
  <Words>1050</Words>
  <Application>Microsoft Office PowerPoint</Application>
  <PresentationFormat>عرض على الشاشة (3:4)‏</PresentationFormat>
  <Paragraphs>125</Paragraphs>
  <Slides>21</Slides>
  <Notes>2</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رحلة</vt:lpstr>
      <vt:lpstr>عرض تقديمي في PowerPoint</vt:lpstr>
      <vt:lpstr>المقدمــــــة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PRO</dc:creator>
  <cp:lastModifiedBy>PRO</cp:lastModifiedBy>
  <cp:revision>74</cp:revision>
  <dcterms:created xsi:type="dcterms:W3CDTF">2013-12-02T22:32:00Z</dcterms:created>
  <dcterms:modified xsi:type="dcterms:W3CDTF">2014-09-26T22:09:40Z</dcterms:modified>
</cp:coreProperties>
</file>