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37"/>
  </p:notesMasterIdLst>
  <p:sldIdLst>
    <p:sldId id="375" r:id="rId2"/>
    <p:sldId id="338" r:id="rId3"/>
    <p:sldId id="332" r:id="rId4"/>
    <p:sldId id="411" r:id="rId5"/>
    <p:sldId id="412" r:id="rId6"/>
    <p:sldId id="426" r:id="rId7"/>
    <p:sldId id="465" r:id="rId8"/>
    <p:sldId id="425" r:id="rId9"/>
    <p:sldId id="455" r:id="rId10"/>
    <p:sldId id="431" r:id="rId11"/>
    <p:sldId id="430" r:id="rId12"/>
    <p:sldId id="432" r:id="rId13"/>
    <p:sldId id="429" r:id="rId14"/>
    <p:sldId id="463" r:id="rId15"/>
    <p:sldId id="464" r:id="rId16"/>
    <p:sldId id="460" r:id="rId17"/>
    <p:sldId id="461" r:id="rId18"/>
    <p:sldId id="434" r:id="rId19"/>
    <p:sldId id="456" r:id="rId20"/>
    <p:sldId id="457" r:id="rId21"/>
    <p:sldId id="458" r:id="rId22"/>
    <p:sldId id="379" r:id="rId23"/>
    <p:sldId id="384" r:id="rId24"/>
    <p:sldId id="381" r:id="rId25"/>
    <p:sldId id="413" r:id="rId26"/>
    <p:sldId id="385" r:id="rId27"/>
    <p:sldId id="387" r:id="rId28"/>
    <p:sldId id="414" r:id="rId29"/>
    <p:sldId id="389" r:id="rId30"/>
    <p:sldId id="388" r:id="rId31"/>
    <p:sldId id="390" r:id="rId32"/>
    <p:sldId id="459" r:id="rId33"/>
    <p:sldId id="392" r:id="rId34"/>
    <p:sldId id="393" r:id="rId35"/>
    <p:sldId id="397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F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نمط ذو نسُق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FECB4D8-DB02-4DC6-A0A2-4F2EBAE1DC90}" styleName="نمط متوسط 1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FD0F851-EC5A-4D38-B0AD-8093EC10F338}" styleName="نمط فاتح 1 - تميي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7853C-536D-4A76-A0AE-DD22124D55A5}" styleName="نمط ذو نسُق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نمط ذو نسُق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نمط ذو نسُق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505E3EF-67EA-436B-97B2-0124C06EBD24}" styleName="نمط متوسط 4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E171933-4619-4E11-9A3F-F7608DF75F80}" styleName="نمط متوسط 1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نمط متوسط 3 - تميي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نمط متوسط 3 - تميي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نمط متوسط 3 - تميي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نمط متوسط 3 - تميي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نمط متوسط 3 - تميي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نمط متوسط 3 - تميي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66" autoAdjust="0"/>
    <p:restoredTop sz="89324" autoAdjust="0"/>
  </p:normalViewPr>
  <p:slideViewPr>
    <p:cSldViewPr>
      <p:cViewPr>
        <p:scale>
          <a:sx n="66" d="100"/>
          <a:sy n="66" d="100"/>
        </p:scale>
        <p:origin x="-154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1EC9A-6755-4709-B2C8-F9CAA2D161FB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24102-5947-419B-9597-CA714EBEF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60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24102-5947-419B-9597-CA714EBEF5C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10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3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2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4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535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40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90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16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5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155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16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17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86CAC-071D-41CD-A066-E50B98B48540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F4EDF-440D-4DB7-BC5E-4C8B4403C5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02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2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2400"/>
            <a:ext cx="5553937" cy="3548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043608" y="3933056"/>
            <a:ext cx="748883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9600" dirty="0" smtClean="0">
                <a:solidFill>
                  <a:prstClr val="black"/>
                </a:solidFill>
                <a:cs typeface="Old Antic Outline Shaded" pitchFamily="2" charset="-78"/>
              </a:rPr>
              <a:t>السلام عليكم</a:t>
            </a:r>
            <a:endParaRPr lang="ar-LY" sz="9600" dirty="0">
              <a:solidFill>
                <a:prstClr val="black"/>
              </a:solidFill>
              <a:cs typeface="Old Antic Outline Shade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649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77207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86001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70705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020419" y="304800"/>
            <a:ext cx="61235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SA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مرحلة إنزال وإرساء أنابيب الوقاية </a:t>
            </a:r>
            <a:r>
              <a:rPr lang="ar-SA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السطحية. 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.2:</a:t>
            </a:r>
            <a:r>
              <a:rPr lang="ar-SA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sz="2800" dirty="0">
              <a:solidFill>
                <a:srgbClr val="FF0000"/>
              </a:solidFill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8020"/>
            <a:ext cx="9144000" cy="602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07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87687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01823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ar-SA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مرحلة إنزال وإرساء أنابيب التغليف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(Casing Installation)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7102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52339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C:\Users\PRO\Desktop\قرص قابل للنقل\DSC_720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" y="7257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53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6123"/>
            <a:ext cx="784701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090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/>
          <p:cNvSpPr txBox="1">
            <a:spLocks/>
          </p:cNvSpPr>
          <p:nvPr/>
        </p:nvSpPr>
        <p:spPr>
          <a:xfrm>
            <a:off x="36286" y="0"/>
            <a:ext cx="9144000" cy="6858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 fontScale="32500" lnSpcReduction="20000"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LY" sz="33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LY" sz="5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rPr>
              <a:t>وزارة التعليم العالي والبحث العلمي</a:t>
            </a: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LY" sz="5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جامعة سبها – </a:t>
            </a:r>
            <a:r>
              <a:rPr kumimoji="0" lang="ar-SA" sz="5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كلية العلوم</a:t>
            </a: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5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قسم</a:t>
            </a:r>
            <a:r>
              <a:rPr kumimoji="0" lang="ar-LY" sz="5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</a:t>
            </a:r>
            <a:r>
              <a:rPr kumimoji="0" lang="ar-SA" sz="5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علوم</a:t>
            </a:r>
            <a:r>
              <a:rPr kumimoji="0" lang="ar-SA" sz="5000" b="1" i="1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 الارض</a:t>
            </a:r>
            <a:endParaRPr kumimoji="0" lang="ar-LY" sz="5000" b="1" i="1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</a:prst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0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lvl="0" indent="-342900" algn="r"/>
            <a:endParaRPr lang="ar-SA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/>
            <a:r>
              <a:rPr lang="ar-SA" sz="6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بحث </a:t>
            </a:r>
            <a:r>
              <a:rPr lang="ar-SA" sz="6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تخرج </a:t>
            </a:r>
            <a:r>
              <a:rPr lang="ar-SA" sz="6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لإستكمال </a:t>
            </a:r>
            <a:r>
              <a:rPr lang="ar-SA" sz="6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متطلبات الحصول على درجة البكالوريوس بعنوان</a:t>
            </a:r>
            <a:r>
              <a:rPr lang="ar-SA" sz="6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lvl="0" indent="-342900"/>
            <a:endParaRPr lang="ar-SA" sz="7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/>
            <a:r>
              <a:rPr lang="ar-SA" sz="7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دراسة تنفيذ حفر بئر مياه بواسطة آلة الحفر </a:t>
            </a:r>
            <a:r>
              <a:rPr lang="en-US" sz="7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ROTARY)</a:t>
            </a:r>
            <a:r>
              <a:rPr lang="ar-SA" sz="7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lvl="0" indent="-342900"/>
            <a:r>
              <a:rPr lang="ar-SA" sz="7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بمنطقة حي العزمة </a:t>
            </a:r>
            <a:r>
              <a:rPr lang="ar-SA" sz="7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عبدالكافي</a:t>
            </a:r>
            <a:r>
              <a:rPr lang="ar-SA" sz="7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بمدينة سبها.</a:t>
            </a:r>
          </a:p>
          <a:p>
            <a:pPr marL="342900" lvl="0" indent="-342900"/>
            <a:endParaRPr kumimoji="0" lang="ar-SA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55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55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55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6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</a:rPr>
              <a:t>        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ar-SA" sz="6200" b="1" i="1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ar-SA" sz="6200" b="1" i="1" dirty="0" smtClean="0">
                <a:solidFill>
                  <a:schemeClr val="tx1"/>
                </a:solidFill>
                <a:latin typeface="Arial" pitchFamily="34" charset="0"/>
              </a:rPr>
              <a:t>       </a:t>
            </a:r>
            <a:r>
              <a:rPr kumimoji="0" lang="ar-SA" sz="6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</a:rPr>
              <a:t>  إعداد الطالبان</a:t>
            </a:r>
            <a:r>
              <a:rPr kumimoji="0" lang="ar-SA" sz="6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</a:rPr>
              <a:t> :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ar-SA" sz="6200" b="1" i="1" dirty="0" smtClean="0">
                <a:solidFill>
                  <a:schemeClr val="tx1"/>
                </a:solidFill>
                <a:latin typeface="Arial" pitchFamily="34" charset="0"/>
                <a:cs typeface="Akhbar MT" pitchFamily="2" charset="-78"/>
              </a:rPr>
              <a:t>                                             </a:t>
            </a:r>
            <a:r>
              <a:rPr lang="ar-SA" sz="6200" b="1" i="1" dirty="0" smtClean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khbar MT" pitchFamily="2" charset="-78"/>
              </a:rPr>
              <a:t>خالد يوسف حسن محمد </a:t>
            </a:r>
            <a:endParaRPr kumimoji="0" lang="ar-LY" sz="6200" b="1" i="1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Andalus" pitchFamily="18" charset="-78"/>
              <a:cs typeface="Akhbar MT" pitchFamily="2" charset="-78"/>
            </a:endParaRPr>
          </a:p>
          <a:p>
            <a:pPr marL="342900" lvl="0" indent="-342900">
              <a:defRPr/>
            </a:pPr>
            <a:r>
              <a:rPr lang="ar-SA" sz="6200" b="1" i="1" dirty="0" smtClean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cs typeface="Akhbar MT" pitchFamily="2" charset="-78"/>
              </a:rPr>
              <a:t>                                                                           بشير سليمان بشير سلامة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ar-SA" sz="6200" b="1" dirty="0">
              <a:solidFill>
                <a:schemeClr val="accent3">
                  <a:lumMod val="50000"/>
                </a:schemeClr>
              </a:solidFill>
              <a:latin typeface="Andalus" pitchFamily="18" charset="-78"/>
              <a:cs typeface="Akhbar MT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6200" b="1" i="1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Andalus" pitchFamily="18" charset="-78"/>
                <a:cs typeface="Akhbar MT" pitchFamily="2" charset="-78"/>
              </a:rPr>
              <a:t>                </a:t>
            </a:r>
            <a:r>
              <a:rPr kumimoji="0" lang="ar-SA" sz="6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</a:rPr>
              <a:t>تحت إشراف </a:t>
            </a:r>
            <a:r>
              <a:rPr kumimoji="0" lang="ar-SA" sz="6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</a:rPr>
              <a:t>:</a:t>
            </a:r>
            <a:endParaRPr kumimoji="0" lang="en-US" sz="6200" b="1" i="1" u="none" strike="noStrike" kern="1200" cap="none" spc="0" normalizeH="0" baseline="0" noProof="0" dirty="0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6200" b="1" i="0" u="none" strike="noStrike" kern="1200" cap="none" spc="0" normalizeH="0" baseline="0" noProof="0" dirty="0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Calibri"/>
              <a:cs typeface="Old Antic Outline Shaded" panose="02010400000000000000" pitchFamily="2" charset="-78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ar-SA" sz="6200" b="1" i="1" dirty="0" smtClean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أ . م </a:t>
            </a:r>
            <a:r>
              <a:rPr lang="ar-SA" sz="6200" b="1" i="1" dirty="0" smtClean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khbar MT" pitchFamily="2" charset="-78"/>
              </a:rPr>
              <a:t>: يوسـف </a:t>
            </a:r>
            <a:r>
              <a:rPr lang="ar-LY" sz="6200" b="1" i="1" dirty="0" smtClean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khbar MT" pitchFamily="2" charset="-78"/>
              </a:rPr>
              <a:t>عباس عبدالله</a:t>
            </a:r>
            <a:endParaRPr lang="en-US" sz="6200" b="1" i="1" dirty="0" smtClean="0">
              <a:solidFill>
                <a:schemeClr val="accent3">
                  <a:lumMod val="50000"/>
                </a:schemeClr>
              </a:solidFill>
              <a:latin typeface="Andalus" pitchFamily="18" charset="-78"/>
              <a:cs typeface="Akhbar MT" pitchFamily="2" charset="-78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5500" b="1" i="0" u="none" strike="noStrike" kern="1200" cap="none" spc="0" normalizeH="0" baseline="0" noProof="0" dirty="0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5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cs typeface="Arial"/>
              </a:rPr>
              <a:t> </a:t>
            </a: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5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cs typeface="Arial"/>
              </a:rPr>
              <a:t>العام الجامعي </a:t>
            </a:r>
            <a:r>
              <a:rPr kumimoji="0" lang="ar-SA" sz="5500" b="1" i="1" u="none" strike="noStrike" kern="1200" cap="none" spc="0" normalizeH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cs typeface="Arial"/>
              </a:rPr>
              <a:t> </a:t>
            </a:r>
            <a:r>
              <a:rPr kumimoji="0" lang="ar-SA" sz="5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Calibri"/>
                <a:cs typeface="Arial"/>
              </a:rPr>
              <a:t>2020-2021</a:t>
            </a:r>
            <a:endParaRPr kumimoji="0" lang="ar-LY" sz="5500" b="1" i="1" u="none" strike="noStrike" kern="1200" cap="none" spc="0" normalizeH="0" baseline="0" noProof="0" dirty="0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</p:txBody>
      </p:sp>
      <p:pic>
        <p:nvPicPr>
          <p:cNvPr id="3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49560"/>
            <a:ext cx="1276350" cy="1219200"/>
          </a:xfrm>
          <a:prstGeom prst="rect">
            <a:avLst/>
          </a:prstGeom>
        </p:spPr>
      </p:pic>
      <p:pic>
        <p:nvPicPr>
          <p:cNvPr id="4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5" y="49560"/>
            <a:ext cx="131508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123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963" y="-152400"/>
            <a:ext cx="6396037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85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0"/>
            <a:ext cx="914400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708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38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508" y="332656"/>
            <a:ext cx="9144000" cy="21852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342900" lvl="0" indent="-342900" algn="just" rtl="1">
              <a:buFont typeface="Wingdings" pitchFamily="2" charset="2"/>
              <a:buChar char="Ø"/>
            </a:pPr>
            <a:r>
              <a:rPr lang="ar-S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التحليل الكيميائي </a:t>
            </a:r>
            <a:r>
              <a:rPr lang="ar-S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و الخصائص الكيميائية لمياه </a:t>
            </a:r>
            <a:r>
              <a:rPr lang="ar-SA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البئر:-</a:t>
            </a:r>
            <a:endParaRPr lang="ar-SA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ar-SA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Wingdings" panose="05000000000000000000" pitchFamily="2" charset="2"/>
              <a:buChar char="§"/>
            </a:pPr>
            <a:endParaRPr lang="ar-SA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/>
            <a:endParaRPr lang="ar-LY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en-US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762000" y="1066800"/>
            <a:ext cx="8077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endParaRPr lang="ar-SA" sz="36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Wingdings" panose="05000000000000000000" pitchFamily="2" charset="2"/>
              <a:buChar char="§"/>
            </a:pPr>
            <a:r>
              <a:rPr lang="ar-SA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أجريت التحاليل الكيميائية </a:t>
            </a:r>
            <a:r>
              <a:rPr lang="ar-SA" sz="3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لل</a:t>
            </a:r>
            <a:r>
              <a:rPr lang="ar-LY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عينات</a:t>
            </a:r>
            <a:r>
              <a:rPr lang="ar-SA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ا</a:t>
            </a:r>
            <a:r>
              <a:rPr lang="ar-LY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لمائية</a:t>
            </a:r>
            <a:r>
              <a:rPr lang="ar-SA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في مختبر السديم للتحاليل البيئية بمدينة طرابلس ( </a:t>
            </a:r>
            <a:r>
              <a:rPr lang="ar-SA" sz="3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جنزور</a:t>
            </a:r>
            <a:r>
              <a:rPr lang="ar-SA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.</a:t>
            </a:r>
          </a:p>
          <a:p>
            <a:pPr algn="r" rtl="1"/>
            <a:endParaRPr lang="ar-SA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1448071"/>
              </p:ext>
            </p:extLst>
          </p:nvPr>
        </p:nvGraphicFramePr>
        <p:xfrm>
          <a:off x="251519" y="1484784"/>
          <a:ext cx="8496948" cy="345638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2913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538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269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9794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0893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54636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73074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effectLst/>
                        </a:rPr>
                        <a:t>mg/L</a:t>
                      </a:r>
                      <a:endParaRPr lang="en-US" sz="1600" b="1" i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TDS</a:t>
                      </a:r>
                      <a:endParaRPr lang="en-US" sz="1800" dirty="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mg/L</a:t>
                      </a:r>
                      <a:endParaRPr lang="en-US" sz="1800" b="1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EC</a:t>
                      </a:r>
                      <a:endParaRPr lang="en-US" sz="1800" dirty="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s/cmµ</a:t>
                      </a:r>
                      <a:endParaRPr lang="en-US" sz="1800" b="1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T(C°)</a:t>
                      </a:r>
                      <a:endParaRPr lang="en-US" sz="1800" dirty="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1800" b="1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effectLst/>
                        </a:rPr>
                        <a:t>البئر</a:t>
                      </a:r>
                      <a:endParaRPr lang="en-US" sz="1800" b="1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256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solidFill>
                            <a:srgbClr val="FF0000"/>
                          </a:solidFill>
                          <a:effectLst/>
                        </a:rPr>
                        <a:t>221.91</a:t>
                      </a:r>
                      <a:endParaRPr lang="en-US" sz="1800" b="1" i="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solidFill>
                            <a:srgbClr val="FF0000"/>
                          </a:solidFill>
                          <a:effectLst/>
                        </a:rPr>
                        <a:t>631.40</a:t>
                      </a:r>
                      <a:endParaRPr lang="en-US" sz="1800" b="1" i="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solidFill>
                            <a:srgbClr val="FF0000"/>
                          </a:solidFill>
                          <a:effectLst/>
                        </a:rPr>
                        <a:t>986.56</a:t>
                      </a:r>
                      <a:endParaRPr lang="en-US" sz="1800" b="1" i="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solidFill>
                            <a:srgbClr val="FF0000"/>
                          </a:solidFill>
                          <a:effectLst/>
                        </a:rPr>
                        <a:t>23</a:t>
                      </a:r>
                      <a:endParaRPr lang="en-US" sz="1800" b="1" i="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solidFill>
                            <a:srgbClr val="FF0000"/>
                          </a:solidFill>
                          <a:effectLst/>
                        </a:rPr>
                        <a:t>7.08</a:t>
                      </a:r>
                      <a:endParaRPr lang="en-US" sz="1800" b="1" i="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solidFill>
                            <a:srgbClr val="FF0000"/>
                          </a:solidFill>
                          <a:effectLst/>
                        </a:rPr>
                        <a:t>بئــر في منطقة</a:t>
                      </a:r>
                      <a:r>
                        <a:rPr lang="ar-SA" sz="20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حي </a:t>
                      </a:r>
                      <a:r>
                        <a:rPr lang="ar-SA" sz="2000" baseline="0" dirty="0" err="1" smtClean="0">
                          <a:solidFill>
                            <a:srgbClr val="FF0000"/>
                          </a:solidFill>
                          <a:effectLst/>
                        </a:rPr>
                        <a:t>عبدالكافي</a:t>
                      </a:r>
                      <a:r>
                        <a:rPr lang="ar-SA" sz="20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aseline="0" dirty="0" smtClean="0">
                          <a:solidFill>
                            <a:srgbClr val="FF0000"/>
                          </a:solidFill>
                          <a:effectLst/>
                        </a:rPr>
                        <a:t>(عزمة)</a:t>
                      </a:r>
                      <a:endParaRPr lang="ar-SA" sz="2000" b="1" i="0" baseline="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2051720" y="404664"/>
            <a:ext cx="5356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جدول </a:t>
            </a:r>
            <a:r>
              <a:rPr lang="ar-LY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يوضح </a:t>
            </a:r>
            <a:r>
              <a:rPr lang="ar-S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الخواص الفيزيائية </a:t>
            </a:r>
            <a:r>
              <a:rPr lang="ar-SA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ل</a:t>
            </a:r>
            <a:r>
              <a:rPr lang="ar-LY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ل</a:t>
            </a:r>
            <a:r>
              <a:rPr lang="ar-S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مياه </a:t>
            </a:r>
            <a:r>
              <a:rPr lang="ar-LY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بالبئر</a:t>
            </a:r>
            <a:endParaRPr lang="ar-SA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كائن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62730"/>
              </p:ext>
            </p:extLst>
          </p:nvPr>
        </p:nvGraphicFramePr>
        <p:xfrm>
          <a:off x="1907704" y="2060849"/>
          <a:ext cx="864617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5" name="معادلة" r:id="rId3" imgW="241195" imgH="190417" progId="Equation.3">
                  <p:embed/>
                </p:oleObj>
              </mc:Choice>
              <mc:Fallback>
                <p:oleObj name="معادلة" r:id="rId3" imgW="241195" imgH="190417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060849"/>
                        <a:ext cx="864617" cy="648072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115616" y="44624"/>
            <a:ext cx="69934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جدول يوضح نتائج </a:t>
            </a:r>
            <a:r>
              <a:rPr lang="ar-LY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التحليل الكيميائي </a:t>
            </a:r>
            <a:r>
              <a:rPr lang="ar-SA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لعينة </a:t>
            </a:r>
            <a:r>
              <a:rPr lang="ar-LY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مياه </a:t>
            </a:r>
            <a:r>
              <a:rPr lang="ar-SA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</a:t>
            </a:r>
            <a:r>
              <a:rPr lang="ar-LY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لبئ</a:t>
            </a:r>
            <a:r>
              <a:rPr lang="ar-SA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ر</a:t>
            </a:r>
            <a:endParaRPr lang="ar-SA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884591"/>
              </p:ext>
            </p:extLst>
          </p:nvPr>
        </p:nvGraphicFramePr>
        <p:xfrm>
          <a:off x="0" y="0"/>
          <a:ext cx="9144000" cy="6839904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العناصر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نتائج التحليل الكيميائي</a:t>
                      </a:r>
                      <a:r>
                        <a:rPr lang="ar-SA" sz="2400" baseline="0" dirty="0" smtClean="0"/>
                        <a:t>  </a:t>
                      </a:r>
                      <a:r>
                        <a:rPr lang="en-US" baseline="0" dirty="0" smtClean="0"/>
                        <a:t>mg\l</a:t>
                      </a:r>
                      <a:endParaRPr lang="ar-SA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685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الصوديوم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129.38</a:t>
                      </a:r>
                      <a:endParaRPr lang="ar-S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685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الكالسيوم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54.78</a:t>
                      </a:r>
                      <a:endParaRPr lang="ar-SA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6856"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الكلور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190.70</a:t>
                      </a:r>
                      <a:endParaRPr lang="ar-S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685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الماغنسيوم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20.66</a:t>
                      </a:r>
                      <a:endParaRPr lang="ar-SA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685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البوتاسيوم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9.55</a:t>
                      </a:r>
                      <a:endParaRPr lang="ar-S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6685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الكربونات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0.00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66856"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الكبريتات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140.05</a:t>
                      </a:r>
                      <a:endParaRPr lang="ar-S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6685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الحديد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0.44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66685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البيكربونات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76.07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009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35848" y="1424541"/>
            <a:ext cx="890064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تقاس في الحقل بسهولة.</a:t>
            </a:r>
          </a:p>
          <a:p>
            <a:pPr lvl="2" algn="r" rtl="1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r" rtl="1">
              <a:buFont typeface="Wingdings" pitchFamily="2" charset="2"/>
              <a:buChar char="v"/>
            </a:pPr>
            <a:r>
              <a:rPr lang="ar-SA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درجة الحرارة</a:t>
            </a:r>
          </a:p>
          <a:p>
            <a:pPr algn="r" rtl="1"/>
            <a:r>
              <a:rPr lang="ar-LY" sz="2400" dirty="0">
                <a:latin typeface="Times New Roman" pitchFamily="18" charset="0"/>
                <a:cs typeface="Times New Roman" pitchFamily="18" charset="0"/>
              </a:rPr>
              <a:t>تبلغ</a:t>
            </a:r>
            <a:r>
              <a:rPr lang="ar-SA" sz="2400" dirty="0">
                <a:latin typeface="Times New Roman" pitchFamily="18" charset="0"/>
                <a:cs typeface="Times New Roman" pitchFamily="18" charset="0"/>
              </a:rPr>
              <a:t> درجة حرارة المياه في </a:t>
            </a:r>
            <a:r>
              <a:rPr lang="ar-LY" sz="2400" dirty="0">
                <a:latin typeface="Times New Roman" pitchFamily="18" charset="0"/>
                <a:cs typeface="Times New Roman" pitchFamily="18" charset="0"/>
              </a:rPr>
              <a:t>منطقة الدراسة</a:t>
            </a:r>
            <a:r>
              <a:rPr lang="ar-SA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ar-SA" sz="2400" dirty="0">
                <a:latin typeface="Times New Roman" pitchFamily="18" charset="0"/>
                <a:cs typeface="Times New Roman" pitchFamily="18" charset="0"/>
              </a:rPr>
              <a:t>درجة مئوية.</a:t>
            </a:r>
          </a:p>
          <a:p>
            <a:pPr lvl="2" algn="r" rtl="1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r" rtl="1">
              <a:buFont typeface="Wingdings" pitchFamily="2" charset="2"/>
              <a:buChar char="q"/>
            </a:pPr>
            <a:r>
              <a:rPr lang="ar-SA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اللون </a:t>
            </a:r>
          </a:p>
          <a:p>
            <a:pPr algn="r" rtl="1"/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يعد من القياسات المهمة التي يجب إجراؤها وقد وجد </a:t>
            </a:r>
            <a:r>
              <a:rPr lang="ar-LY" sz="2400" dirty="0" smtClean="0">
                <a:latin typeface="Times New Roman" pitchFamily="18" charset="0"/>
                <a:cs typeface="Times New Roman" pitchFamily="18" charset="0"/>
              </a:rPr>
              <a:t>أن 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مياه منطقة </a:t>
            </a:r>
            <a:r>
              <a:rPr lang="ar-LY" sz="2400" dirty="0" smtClean="0">
                <a:latin typeface="Times New Roman" pitchFamily="18" charset="0"/>
                <a:cs typeface="Times New Roman" pitchFamily="18" charset="0"/>
              </a:rPr>
              <a:t>الدراسة لا لون لها.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 algn="r" rtl="1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r" rtl="1">
              <a:buFont typeface="Wingdings" pitchFamily="2" charset="2"/>
              <a:buChar char="q"/>
            </a:pPr>
            <a:r>
              <a:rPr lang="ar-SA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الطعم</a:t>
            </a:r>
          </a:p>
          <a:p>
            <a:pPr algn="r" rtl="1"/>
            <a:r>
              <a:rPr lang="ar-S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dirty="0" err="1" smtClean="0">
                <a:latin typeface="Times New Roman" pitchFamily="18" charset="0"/>
                <a:cs typeface="Times New Roman" pitchFamily="18" charset="0"/>
              </a:rPr>
              <a:t>مياة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عذبة</a:t>
            </a:r>
            <a:endParaRPr lang="ar-SA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r" rtl="1">
              <a:buFont typeface="Wingdings" pitchFamily="2" charset="2"/>
              <a:buChar char="q"/>
            </a:pPr>
            <a:r>
              <a:rPr lang="ar-SA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الرائحة </a:t>
            </a:r>
            <a:endParaRPr lang="ar-LY" sz="26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ar-LY" sz="2400" dirty="0" smtClean="0">
                <a:latin typeface="Times New Roman" pitchFamily="18" charset="0"/>
                <a:cs typeface="Times New Roman" pitchFamily="18" charset="0"/>
              </a:rPr>
              <a:t>المياه لا رائحة لها.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561836" y="431796"/>
            <a:ext cx="604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الخصائص الفيزيائية للمياه الجوفية في </a:t>
            </a:r>
            <a:r>
              <a:rPr lang="ar-LY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بئر الدراسة</a:t>
            </a:r>
            <a:endParaRPr lang="ar-SA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72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20072" y="476672"/>
            <a:ext cx="3549080" cy="504056"/>
          </a:xfrm>
        </p:spPr>
        <p:txBody>
          <a:bodyPr>
            <a:noAutofit/>
          </a:bodyPr>
          <a:lstStyle/>
          <a:p>
            <a:pPr algn="r"/>
            <a:r>
              <a:rPr lang="ar-SA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تصنيف المياه الجوفية :-</a:t>
            </a:r>
            <a:endParaRPr lang="ar-LY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2649010"/>
              </p:ext>
            </p:extLst>
          </p:nvPr>
        </p:nvGraphicFramePr>
        <p:xfrm>
          <a:off x="0" y="1676402"/>
          <a:ext cx="9144001" cy="5181597"/>
        </p:xfrm>
        <a:graphic>
          <a:graphicData uri="http://schemas.openxmlformats.org/drawingml/2006/table">
            <a:tbl>
              <a:tblPr rtl="1" firstRow="1" firstCol="1" bandRow="1">
                <a:tableStyleId>{7DF18680-E054-41AD-8BC1-D1AEF772440D}</a:tableStyleId>
              </a:tblPr>
              <a:tblGrid>
                <a:gridCol w="21845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095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499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3792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LY" sz="1800" dirty="0" smtClean="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TDS-mg/L</a:t>
                      </a:r>
                      <a:endParaRPr lang="ar-LY" sz="18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LY" sz="1800" dirty="0" smtClean="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 dirty="0" smtClean="0">
                          <a:effectLst/>
                        </a:rPr>
                        <a:t>نوعية المياه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LY" sz="1800" dirty="0" smtClean="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 dirty="0" smtClean="0">
                          <a:effectLst/>
                        </a:rPr>
                        <a:t>مدى </a:t>
                      </a:r>
                      <a:r>
                        <a:rPr lang="ar-LY" sz="1800" dirty="0">
                          <a:effectLst/>
                        </a:rPr>
                        <a:t>العينات 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170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 dirty="0">
                          <a:effectLst/>
                        </a:rPr>
                        <a:t>0 </a:t>
                      </a:r>
                      <a:r>
                        <a:rPr lang="ar-LY" sz="1800" dirty="0" smtClean="0">
                          <a:effectLst/>
                        </a:rPr>
                        <a:t>– </a:t>
                      </a:r>
                      <a:r>
                        <a:rPr lang="ar-LY" sz="1800" dirty="0">
                          <a:effectLst/>
                        </a:rPr>
                        <a:t>600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 dirty="0">
                          <a:effectLst/>
                        </a:rPr>
                        <a:t>مياه عذبة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</a:rPr>
                        <a:t> </a:t>
                      </a:r>
                      <a:endParaRPr lang="en-US" sz="1200" dirty="0" smtClean="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249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 dirty="0">
                          <a:effectLst/>
                        </a:rPr>
                        <a:t>600 - 1000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 dirty="0">
                          <a:effectLst/>
                        </a:rPr>
                        <a:t>مياه مستساغة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smtClean="0">
                          <a:solidFill>
                            <a:srgbClr val="FF0000"/>
                          </a:solidFill>
                          <a:effectLst/>
                        </a:rPr>
                        <a:t>mg.l</a:t>
                      </a:r>
                      <a:r>
                        <a:rPr lang="ar-SA" sz="18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 631.40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8606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>
                          <a:effectLst/>
                        </a:rPr>
                        <a:t>1000 -10000 </a:t>
                      </a:r>
                      <a:endParaRPr lang="en-US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 dirty="0">
                          <a:effectLst/>
                        </a:rPr>
                        <a:t>مياه مويلحة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170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>
                          <a:effectLst/>
                        </a:rPr>
                        <a:t>10000 - 100000</a:t>
                      </a:r>
                      <a:endParaRPr lang="en-US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>
                          <a:effectLst/>
                        </a:rPr>
                        <a:t>مياه مالحة</a:t>
                      </a:r>
                      <a:endParaRPr lang="en-US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 </a:t>
                      </a:r>
                      <a:endParaRPr lang="en-US" sz="1400" dirty="0" smtClean="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9170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 dirty="0">
                          <a:effectLst/>
                        </a:rPr>
                        <a:t>أكثر من 100000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 dirty="0">
                          <a:effectLst/>
                        </a:rPr>
                        <a:t>مياه شديدة الملوحة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2771800" y="980728"/>
            <a:ext cx="597862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SA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800" b="1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1- حسب محتواها من </a:t>
            </a:r>
            <a:r>
              <a:rPr lang="en-US" sz="2800" b="1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TDS</a:t>
            </a:r>
            <a:r>
              <a:rPr lang="ar-SA" sz="2800" b="1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8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استنادا إلى </a:t>
            </a:r>
            <a:r>
              <a:rPr lang="ar-SA" sz="2800" b="1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Todd</a:t>
            </a:r>
            <a:r>
              <a:rPr lang="ar-SA" sz="28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ar-SA" sz="2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05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2013408"/>
              </p:ext>
            </p:extLst>
          </p:nvPr>
        </p:nvGraphicFramePr>
        <p:xfrm>
          <a:off x="1" y="1412777"/>
          <a:ext cx="9143999" cy="4908235"/>
        </p:xfrm>
        <a:graphic>
          <a:graphicData uri="http://schemas.openxmlformats.org/drawingml/2006/table">
            <a:tbl>
              <a:tblPr rtl="1" firstRow="1" firstCol="1" bandRow="1">
                <a:tableStyleId>{7DF18680-E054-41AD-8BC1-D1AEF772440D}</a:tableStyleId>
              </a:tblPr>
              <a:tblGrid>
                <a:gridCol w="31617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911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91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36815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kern="1200" dirty="0">
                          <a:effectLst/>
                        </a:rPr>
                        <a:t>العسرة الكلية (ملغم/لتر)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kern="1200" dirty="0" smtClean="0">
                          <a:effectLst/>
                        </a:rPr>
                        <a:t>نوعية المياه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kern="1200" dirty="0">
                          <a:effectLst/>
                        </a:rPr>
                        <a:t>نطاق عسرة العينات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482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75-0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kern="1200" dirty="0">
                          <a:effectLst/>
                        </a:rPr>
                        <a:t>ماء يسر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482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150-75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kern="1200" dirty="0">
                          <a:effectLst/>
                        </a:rPr>
                        <a:t>عسر </a:t>
                      </a:r>
                      <a:r>
                        <a:rPr lang="ar-SA" sz="1800" kern="1200" dirty="0" smtClean="0">
                          <a:effectLst/>
                        </a:rPr>
                        <a:t>متوسط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marR="0" lvl="1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 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 </a:t>
                      </a:r>
                      <a:endParaRPr lang="en-US" sz="1800" b="1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482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>
                          <a:effectLst/>
                        </a:rPr>
                        <a:t>300-150</a:t>
                      </a:r>
                      <a:endParaRPr lang="en-US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kern="1200" dirty="0" smtClean="0">
                          <a:effectLst/>
                        </a:rPr>
                        <a:t>عسرة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221 .91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</a:rPr>
                        <a:t> mg/l</a:t>
                      </a:r>
                      <a:endParaRPr lang="en-US" sz="18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dirty="0" smtClean="0">
                        <a:effectLst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56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LY" sz="1800" kern="1200" dirty="0">
                          <a:effectLst/>
                        </a:rPr>
                        <a:t>اكبر من 300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kern="1200">
                          <a:effectLst/>
                        </a:rPr>
                        <a:t>عسرة جدا</a:t>
                      </a:r>
                      <a:endParaRPr lang="en-US" sz="16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b="1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" name="مربع نص 1"/>
          <p:cNvSpPr txBox="1"/>
          <p:nvPr/>
        </p:nvSpPr>
        <p:spPr>
          <a:xfrm>
            <a:off x="2339752" y="548680"/>
            <a:ext cx="640871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8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2- حسب درجة العسر الكلي </a:t>
            </a:r>
            <a:r>
              <a:rPr lang="en-US" sz="28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ar-SA" sz="2800" b="1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استنادا إلى (</a:t>
            </a:r>
            <a:r>
              <a:rPr lang="en-US" sz="2800" b="1" i="1" dirty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Todd</a:t>
            </a:r>
            <a:r>
              <a:rPr lang="ar-SA" sz="28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ar-SA" sz="2800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0203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635896" y="404664"/>
            <a:ext cx="5050904" cy="864096"/>
          </a:xfrm>
        </p:spPr>
        <p:txBody>
          <a:bodyPr>
            <a:normAutofit fontScale="90000"/>
          </a:bodyPr>
          <a:lstStyle/>
          <a:p>
            <a:pPr algn="r"/>
            <a:r>
              <a:rPr lang="ar-SA" sz="2800" b="1" i="1" dirty="0" smtClean="0">
                <a:solidFill>
                  <a:schemeClr val="tx2">
                    <a:lumMod val="25000"/>
                  </a:schemeClr>
                </a:solidFill>
              </a:rPr>
              <a:t>3- حسب درجة الأس الهيدروجيني           : </a:t>
            </a:r>
            <a:endParaRPr lang="ar-SA" sz="2800" b="1" i="1" dirty="0">
              <a:solidFill>
                <a:schemeClr val="tx2">
                  <a:lumMod val="25000"/>
                </a:schemeClr>
              </a:solidFill>
            </a:endParaRPr>
          </a:p>
        </p:txBody>
      </p:sp>
      <p:graphicFrame>
        <p:nvGraphicFramePr>
          <p:cNvPr id="3" name="كائن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743999"/>
              </p:ext>
            </p:extLst>
          </p:nvPr>
        </p:nvGraphicFramePr>
        <p:xfrm>
          <a:off x="4139952" y="476250"/>
          <a:ext cx="1057523" cy="74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" name="معادلة" r:id="rId3" imgW="241200" imgH="190440" progId="Equation.3">
                  <p:embed/>
                </p:oleObj>
              </mc:Choice>
              <mc:Fallback>
                <p:oleObj name="معادلة" r:id="rId3" imgW="241200" imgH="190440" progId="Equation.3">
                  <p:embed/>
                  <p:pic>
                    <p:nvPicPr>
                      <p:cNvPr id="0" name="Picture 1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476250"/>
                        <a:ext cx="1057523" cy="744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573546"/>
              </p:ext>
            </p:extLst>
          </p:nvPr>
        </p:nvGraphicFramePr>
        <p:xfrm>
          <a:off x="1563664" y="1844823"/>
          <a:ext cx="6080000" cy="3379301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2032000"/>
                <a:gridCol w="2032000"/>
                <a:gridCol w="2016000"/>
              </a:tblGrid>
              <a:tr h="946583">
                <a:tc>
                  <a:txBody>
                    <a:bodyPr/>
                    <a:lstStyle/>
                    <a:p>
                      <a:pPr algn="r" rtl="1"/>
                      <a:r>
                        <a:rPr lang="ar-LY" dirty="0" smtClean="0"/>
                        <a:t>      </a:t>
                      </a:r>
                      <a:br>
                        <a:rPr lang="ar-LY" dirty="0" smtClean="0"/>
                      </a:br>
                      <a:r>
                        <a:rPr lang="ar-LY" baseline="0" dirty="0" smtClean="0"/>
                        <a:t>      </a:t>
                      </a:r>
                      <a:r>
                        <a:rPr lang="ar-LY" dirty="0" smtClean="0"/>
                        <a:t>قيمة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Y" dirty="0" smtClean="0"/>
                        <a:t/>
                      </a:r>
                      <a:br>
                        <a:rPr lang="ar-LY" dirty="0" smtClean="0"/>
                      </a:br>
                      <a:r>
                        <a:rPr lang="ar-LY" dirty="0" smtClean="0"/>
                        <a:t>نوعية</a:t>
                      </a:r>
                      <a:r>
                        <a:rPr lang="ar-LY" baseline="0" dirty="0" smtClean="0"/>
                        <a:t> المياه</a:t>
                      </a:r>
                      <a:endParaRPr lang="ar-SA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Y" dirty="0" smtClean="0"/>
                        <a:t/>
                      </a:r>
                      <a:br>
                        <a:rPr lang="ar-LY" dirty="0" smtClean="0"/>
                      </a:br>
                      <a:r>
                        <a:rPr lang="ar-LY" dirty="0" smtClean="0"/>
                        <a:t>مدى</a:t>
                      </a:r>
                      <a:r>
                        <a:rPr lang="ar-LY" baseline="0" dirty="0" smtClean="0"/>
                        <a:t> العينات</a:t>
                      </a:r>
                      <a:endParaRPr lang="ar-SA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1359">
                <a:tc>
                  <a:txBody>
                    <a:bodyPr/>
                    <a:lstStyle/>
                    <a:p>
                      <a:pPr algn="ctr" rtl="1"/>
                      <a:endParaRPr lang="ar-LY" dirty="0" smtClean="0"/>
                    </a:p>
                    <a:p>
                      <a:pPr algn="ctr" rtl="1"/>
                      <a:r>
                        <a:rPr lang="ar-LY" dirty="0" smtClean="0"/>
                        <a:t>أقل من 7</a:t>
                      </a:r>
                      <a:endParaRPr lang="ar-SA" b="1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LY" dirty="0" smtClean="0"/>
                    </a:p>
                    <a:p>
                      <a:pPr algn="ctr" rtl="1"/>
                      <a:r>
                        <a:rPr lang="ar-LY" dirty="0" smtClean="0"/>
                        <a:t>حامضية</a:t>
                      </a:r>
                      <a:endParaRPr lang="ar-SA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811359">
                <a:tc>
                  <a:txBody>
                    <a:bodyPr/>
                    <a:lstStyle/>
                    <a:p>
                      <a:pPr algn="ctr" rtl="1"/>
                      <a:endParaRPr lang="ar-LY" dirty="0" smtClean="0"/>
                    </a:p>
                    <a:p>
                      <a:pPr algn="ctr" rtl="1"/>
                      <a:r>
                        <a:rPr lang="ar-LY" dirty="0" smtClean="0"/>
                        <a:t>7</a:t>
                      </a:r>
                      <a:endParaRPr lang="ar-SA" b="1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LY" dirty="0" smtClean="0"/>
                    </a:p>
                    <a:p>
                      <a:pPr algn="ctr" rtl="1"/>
                      <a:r>
                        <a:rPr lang="en-US" dirty="0" smtClean="0"/>
                        <a:t> </a:t>
                      </a:r>
                      <a:r>
                        <a:rPr lang="ar-LY" dirty="0" smtClean="0"/>
                        <a:t>متعادلة</a:t>
                      </a:r>
                      <a:endParaRPr lang="ar-SA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810000">
                <a:tc>
                  <a:txBody>
                    <a:bodyPr/>
                    <a:lstStyle/>
                    <a:p>
                      <a:pPr algn="ctr" rtl="1"/>
                      <a:endParaRPr lang="ar-LY" dirty="0" smtClean="0"/>
                    </a:p>
                    <a:p>
                      <a:pPr algn="ctr" rtl="1"/>
                      <a:r>
                        <a:rPr lang="ar-LY" dirty="0" smtClean="0"/>
                        <a:t>أكبر من 7</a:t>
                      </a:r>
                      <a:endParaRPr lang="ar-SA" b="1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LY" dirty="0" smtClean="0"/>
                    </a:p>
                    <a:p>
                      <a:pPr algn="ctr" rtl="1"/>
                      <a:r>
                        <a:rPr lang="ar-LY" dirty="0" smtClean="0"/>
                        <a:t>قلوية</a:t>
                      </a:r>
                      <a:endParaRPr lang="ar-SA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rgbClr val="FF0000"/>
                          </a:solidFill>
                        </a:rPr>
                        <a:t>العينة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7.08</a:t>
                      </a:r>
                      <a:endParaRPr lang="ar-SA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كائن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147706"/>
              </p:ext>
            </p:extLst>
          </p:nvPr>
        </p:nvGraphicFramePr>
        <p:xfrm>
          <a:off x="5796136" y="1916833"/>
          <a:ext cx="936104" cy="720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7" name="معادلة" r:id="rId5" imgW="241195" imgH="190417" progId="Equation.3">
                  <p:embed/>
                </p:oleObj>
              </mc:Choice>
              <mc:Fallback>
                <p:oleObj name="معادلة" r:id="rId5" imgW="241195" imgH="190417" progId="Equation.3">
                  <p:embed/>
                  <p:pic>
                    <p:nvPicPr>
                      <p:cNvPr id="0" name="Picture 1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1916833"/>
                        <a:ext cx="936104" cy="720078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085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664817" y="385500"/>
            <a:ext cx="50836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Y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4- حسب </a:t>
            </a:r>
            <a:r>
              <a:rPr lang="ar-LY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نسب </a:t>
            </a:r>
            <a:r>
              <a:rPr lang="ar-LY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الأيونات الموجبة والسالبة </a:t>
            </a:r>
            <a:r>
              <a:rPr lang="ar-LY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ar-LY" sz="28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436906" y="6120676"/>
            <a:ext cx="263979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شكل يوضح الأيونات الموجبة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971600" y="6086901"/>
            <a:ext cx="257812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شكل يوضح الأيونات السالبة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76400"/>
            <a:ext cx="3962400" cy="3429000"/>
          </a:xfrm>
        </p:spPr>
      </p:pic>
      <p:pic>
        <p:nvPicPr>
          <p:cNvPr id="9" name="عنصر نائب للمحتوى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524000"/>
            <a:ext cx="3962399" cy="341788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714744" y="972017"/>
            <a:ext cx="1714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 rtl="1">
              <a:buFont typeface="Wingdings" panose="05000000000000000000" pitchFamily="2" charset="2"/>
              <a:buChar char="q"/>
              <a:defRPr/>
            </a:pPr>
            <a:r>
              <a:rPr lang="ar-SA" sz="3200" b="1" i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المقدمة</a:t>
            </a:r>
            <a:endParaRPr lang="ar-LY" b="1" i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1000" y="1828800"/>
            <a:ext cx="8136000" cy="39703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ar-SA" sz="2800" dirty="0" smtClean="0">
                <a:latin typeface="Times New Roman" panose="02020603050405020304" pitchFamily="18" charset="0"/>
              </a:rPr>
              <a:t> تعتمد ليبيا اعتماد كبير على </a:t>
            </a:r>
            <a:r>
              <a:rPr lang="ar-SA" sz="2800" dirty="0" err="1" smtClean="0">
                <a:latin typeface="Times New Roman" panose="02020603050405020304" pitchFamily="18" charset="0"/>
              </a:rPr>
              <a:t>المياة</a:t>
            </a:r>
            <a:r>
              <a:rPr lang="ar-SA" sz="2800" dirty="0" smtClean="0">
                <a:latin typeface="Times New Roman" panose="02020603050405020304" pitchFamily="18" charset="0"/>
              </a:rPr>
              <a:t> الجوفية والتي تشكل حوالي 95%من مصاد </a:t>
            </a:r>
            <a:r>
              <a:rPr lang="ar-SA" sz="2800" dirty="0" err="1" smtClean="0">
                <a:latin typeface="Times New Roman" panose="02020603050405020304" pitchFamily="18" charset="0"/>
              </a:rPr>
              <a:t>المياة</a:t>
            </a:r>
            <a:r>
              <a:rPr lang="ar-SA" sz="2800" dirty="0" smtClean="0">
                <a:latin typeface="Times New Roman" panose="02020603050405020304" pitchFamily="18" charset="0"/>
              </a:rPr>
              <a:t> وتمثل </a:t>
            </a:r>
            <a:r>
              <a:rPr lang="ar-SA" sz="2800" dirty="0" err="1" smtClean="0">
                <a:latin typeface="Times New Roman" panose="02020603050405020304" pitchFamily="18" charset="0"/>
              </a:rPr>
              <a:t>المياة</a:t>
            </a:r>
            <a:r>
              <a:rPr lang="ar-SA" sz="2800" dirty="0" smtClean="0">
                <a:latin typeface="Times New Roman" panose="02020603050405020304" pitchFamily="18" charset="0"/>
              </a:rPr>
              <a:t> الجوفية اكثر 97% من اْجمالي </a:t>
            </a:r>
            <a:r>
              <a:rPr lang="ar-SA" sz="2800" dirty="0" err="1" smtClean="0">
                <a:latin typeface="Times New Roman" panose="02020603050405020304" pitchFamily="18" charset="0"/>
              </a:rPr>
              <a:t>المياة</a:t>
            </a:r>
            <a:r>
              <a:rPr lang="ar-SA" sz="2800" dirty="0" smtClean="0">
                <a:latin typeface="Times New Roman" panose="02020603050405020304" pitchFamily="18" charset="0"/>
              </a:rPr>
              <a:t> المستهلكة في </a:t>
            </a:r>
            <a:r>
              <a:rPr lang="ar-SA" sz="2800" dirty="0" err="1" smtClean="0">
                <a:latin typeface="Times New Roman" panose="02020603050405020304" pitchFamily="18" charset="0"/>
              </a:rPr>
              <a:t>اللأغراض</a:t>
            </a:r>
            <a:r>
              <a:rPr lang="ar-SA" sz="2800" dirty="0" smtClean="0">
                <a:latin typeface="Times New Roman" panose="02020603050405020304" pitchFamily="18" charset="0"/>
              </a:rPr>
              <a:t> المختلفة </a:t>
            </a:r>
          </a:p>
          <a:p>
            <a:pPr algn="just" rtl="1"/>
            <a:endParaRPr lang="ar-SA" sz="2800" dirty="0" smtClean="0">
              <a:latin typeface="Times New Roman" panose="02020603050405020304" pitchFamily="18" charset="0"/>
            </a:endParaRPr>
          </a:p>
          <a:p>
            <a:pPr algn="just" rtl="1">
              <a:buFont typeface="Wingdings" pitchFamily="2" charset="2"/>
              <a:buChar char="q"/>
            </a:pPr>
            <a:r>
              <a:rPr lang="ar-SA" sz="2800" dirty="0" smtClean="0">
                <a:latin typeface="Times New Roman" panose="02020603050405020304" pitchFamily="18" charset="0"/>
              </a:rPr>
              <a:t>وتنقسم </a:t>
            </a:r>
            <a:r>
              <a:rPr lang="ar-SA" sz="2800" dirty="0" err="1" smtClean="0">
                <a:latin typeface="Times New Roman" panose="02020603050405020304" pitchFamily="18" charset="0"/>
              </a:rPr>
              <a:t>المياة</a:t>
            </a:r>
            <a:r>
              <a:rPr lang="ar-SA" sz="2800" dirty="0" smtClean="0">
                <a:latin typeface="Times New Roman" panose="02020603050405020304" pitchFamily="18" charset="0"/>
              </a:rPr>
              <a:t> الجوفية لي قسمين  رئيسيين </a:t>
            </a:r>
            <a:r>
              <a:rPr lang="ar-SA" sz="2800" dirty="0" err="1" smtClean="0">
                <a:latin typeface="Times New Roman" panose="02020603050405020304" pitchFamily="18" charset="0"/>
              </a:rPr>
              <a:t>مياة</a:t>
            </a:r>
            <a:r>
              <a:rPr lang="ar-SA" sz="2800" dirty="0" smtClean="0">
                <a:latin typeface="Times New Roman" panose="02020603050405020304" pitchFamily="18" charset="0"/>
              </a:rPr>
              <a:t> متجددة وغير متجددة </a:t>
            </a:r>
            <a:r>
              <a:rPr lang="ar-SA" sz="2800" dirty="0" err="1" smtClean="0">
                <a:latin typeface="Times New Roman" panose="02020603050405020304" pitchFamily="18" charset="0"/>
              </a:rPr>
              <a:t>متجددة</a:t>
            </a:r>
            <a:r>
              <a:rPr lang="ar-SA" sz="2800" dirty="0" smtClean="0">
                <a:latin typeface="Times New Roman" panose="02020603050405020304" pitchFamily="18" charset="0"/>
              </a:rPr>
              <a:t> أي تلك التي تستقبل تغذية سنوية في الأحواض سهل </a:t>
            </a:r>
            <a:r>
              <a:rPr lang="ar-SA" sz="2800" dirty="0" err="1" smtClean="0">
                <a:latin typeface="Times New Roman" panose="02020603050405020304" pitchFamily="18" charset="0"/>
              </a:rPr>
              <a:t>الجفارة</a:t>
            </a:r>
            <a:r>
              <a:rPr lang="ar-SA" sz="2800" dirty="0" smtClean="0">
                <a:latin typeface="Times New Roman" panose="02020603050405020304" pitchFamily="18" charset="0"/>
              </a:rPr>
              <a:t> والجبل الاخضر والحماده الحمراء أما خزنات  </a:t>
            </a:r>
            <a:r>
              <a:rPr lang="ar-SA" sz="2800" dirty="0" err="1" smtClean="0">
                <a:latin typeface="Times New Roman" panose="02020603050405020304" pitchFamily="18" charset="0"/>
              </a:rPr>
              <a:t>المياة</a:t>
            </a:r>
            <a:r>
              <a:rPr lang="ar-SA" sz="2800" dirty="0" smtClean="0">
                <a:latin typeface="Times New Roman" panose="02020603050405020304" pitchFamily="18" charset="0"/>
              </a:rPr>
              <a:t> الجوفية الغير متجددة فهي متواجدة في النصف الجنوبي من ليبيا و بالتحديد حوض </a:t>
            </a:r>
            <a:r>
              <a:rPr lang="ar-SA" sz="2800" dirty="0" err="1" smtClean="0">
                <a:latin typeface="Times New Roman" panose="02020603050405020304" pitchFamily="18" charset="0"/>
              </a:rPr>
              <a:t>مرزق</a:t>
            </a:r>
            <a:r>
              <a:rPr lang="ar-SA" sz="2800" dirty="0" smtClean="0">
                <a:latin typeface="Times New Roman" panose="02020603050405020304" pitchFamily="18" charset="0"/>
              </a:rPr>
              <a:t> في الجنوب الغربي  وحوض الكفرة والسرير بالجنوب الشرقي   </a:t>
            </a:r>
          </a:p>
        </p:txBody>
      </p:sp>
    </p:spTree>
    <p:extLst>
      <p:ext uri="{BB962C8B-B14F-4D97-AF65-F5344CB8AC3E}">
        <p14:creationId xmlns:p14="http://schemas.microsoft.com/office/powerpoint/2010/main" val="83762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899592" y="447054"/>
            <a:ext cx="73470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الجدول </a:t>
            </a:r>
            <a:r>
              <a:rPr lang="ar-LY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يوضح </a:t>
            </a:r>
            <a:r>
              <a:rPr lang="ar-S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مواصفات منظمة الصحة العالمية والمواصفات الليبية لتحديد صلاحية مياه الشرب :</a:t>
            </a:r>
            <a:endParaRPr lang="ar-SA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1541"/>
              </p:ext>
            </p:extLst>
          </p:nvPr>
        </p:nvGraphicFramePr>
        <p:xfrm>
          <a:off x="-1" y="0"/>
          <a:ext cx="9144001" cy="6857999"/>
        </p:xfrm>
        <a:graphic>
          <a:graphicData uri="http://schemas.openxmlformats.org/drawingml/2006/table">
            <a:tbl>
              <a:tblPr rtl="1" firstRow="1" firstCol="1" bandRow="1">
                <a:tableStyleId>{74C1A8A3-306A-4EB7-A6B1-4F7E0EB9C5D6}</a:tableStyleId>
              </a:tblPr>
              <a:tblGrid>
                <a:gridCol w="18151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577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630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080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28488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Parameter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</a:rPr>
                        <a:t>منظمة الصحة العالمية 1996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 smtClean="0">
                          <a:effectLst/>
                        </a:rPr>
                        <a:t>المواصفات الليبية </a:t>
                      </a:r>
                      <a:endParaRPr lang="ar-SA" sz="1600" dirty="0" smtClean="0">
                        <a:effectLst/>
                      </a:endParaRPr>
                    </a:p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</a:rPr>
                        <a:t>ا</a:t>
                      </a:r>
                      <a:r>
                        <a:rPr lang="ar-LY" sz="1600" dirty="0" smtClean="0">
                          <a:effectLst/>
                        </a:rPr>
                        <a:t>لقياسية لمياه الشرب </a:t>
                      </a:r>
                      <a:endParaRPr lang="en-US" sz="1600" dirty="0" smtClean="0">
                        <a:effectLst/>
                      </a:endParaRPr>
                    </a:p>
                    <a:p>
                      <a:pPr marL="0" marR="0" algn="l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 smtClean="0">
                          <a:solidFill>
                            <a:srgbClr val="FF0000"/>
                          </a:solidFill>
                          <a:effectLst/>
                        </a:rPr>
                        <a:t>موصفات</a:t>
                      </a:r>
                      <a:r>
                        <a:rPr lang="ar-LY" sz="16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عينة البئر المدروسة </a:t>
                      </a:r>
                      <a:r>
                        <a:rPr lang="ar-LY" sz="1600" dirty="0" smtClean="0">
                          <a:solidFill>
                            <a:srgbClr val="FF0000"/>
                          </a:solidFill>
                        </a:rPr>
                        <a:t>ملغم/لتر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715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TDS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ar-SA" sz="1600" dirty="0" smtClean="0"/>
                        <a:t>1000</a:t>
                      </a:r>
                      <a:endParaRPr lang="ar-SA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>
                          <a:effectLst/>
                        </a:rPr>
                        <a:t>1000</a:t>
                      </a:r>
                      <a:endParaRPr lang="en-US" sz="1600" b="1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solidFill>
                            <a:srgbClr val="FF0000"/>
                          </a:solidFill>
                          <a:effectLst/>
                        </a:rPr>
                        <a:t>631.40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066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PH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ar-SA" sz="1600" dirty="0" smtClean="0"/>
                        <a:t>6.5 – 9.5 </a:t>
                      </a:r>
                      <a:endParaRPr lang="ar-SA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>
                          <a:effectLst/>
                        </a:rPr>
                        <a:t>6.5 – 8.5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solidFill>
                            <a:srgbClr val="FF0000"/>
                          </a:solidFill>
                          <a:effectLst/>
                        </a:rPr>
                        <a:t>7.08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066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ar-SA" sz="1600" dirty="0" smtClean="0"/>
                        <a:t>500</a:t>
                      </a:r>
                      <a:endParaRPr lang="ar-SA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>
                          <a:effectLst/>
                        </a:rPr>
                        <a:t>500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solidFill>
                            <a:srgbClr val="FF0000"/>
                          </a:solidFill>
                          <a:effectLst/>
                        </a:rPr>
                        <a:t>136.82</a:t>
                      </a:r>
                      <a:endParaRPr lang="en-US" sz="1800" b="0" i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066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K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ar-SA" sz="1600" dirty="0" smtClean="0"/>
                        <a:t>ــــ</a:t>
                      </a:r>
                      <a:endParaRPr lang="ar-SA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>
                          <a:effectLst/>
                        </a:rPr>
                        <a:t>40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solidFill>
                            <a:srgbClr val="FF0000"/>
                          </a:solidFill>
                          <a:effectLst/>
                        </a:rPr>
                        <a:t>9.55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066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Na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ar-SA" sz="1600" dirty="0" smtClean="0"/>
                        <a:t>200</a:t>
                      </a:r>
                      <a:endParaRPr lang="ar-SA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>
                          <a:effectLst/>
                        </a:rPr>
                        <a:t>200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solidFill>
                            <a:srgbClr val="FF0000"/>
                          </a:solidFill>
                          <a:effectLst/>
                        </a:rPr>
                        <a:t>129.38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5066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ar-SA" sz="1600" dirty="0" smtClean="0"/>
                        <a:t>200</a:t>
                      </a:r>
                      <a:endParaRPr lang="ar-SA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>
                          <a:effectLst/>
                        </a:rPr>
                        <a:t>200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solidFill>
                            <a:srgbClr val="FF0000"/>
                          </a:solidFill>
                          <a:effectLst/>
                        </a:rPr>
                        <a:t>54.8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5066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Mg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ar-SA" sz="1600" dirty="0" smtClean="0"/>
                        <a:t>50</a:t>
                      </a:r>
                      <a:endParaRPr lang="ar-SA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>
                          <a:effectLst/>
                        </a:rPr>
                        <a:t>150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solidFill>
                            <a:srgbClr val="FF0000"/>
                          </a:solidFill>
                          <a:effectLst/>
                        </a:rPr>
                        <a:t>20.66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5066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Cl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ar-SA" sz="1600" dirty="0" smtClean="0"/>
                        <a:t>250</a:t>
                      </a:r>
                      <a:endParaRPr lang="ar-SA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>
                          <a:effectLst/>
                        </a:rPr>
                        <a:t>250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solidFill>
                            <a:srgbClr val="FF0000"/>
                          </a:solidFill>
                          <a:effectLst/>
                        </a:rPr>
                        <a:t>190.70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5066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S0</a:t>
                      </a:r>
                      <a:r>
                        <a:rPr lang="en-GB" sz="1400" baseline="-25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ar-SA" sz="1600" dirty="0" smtClean="0"/>
                        <a:t>250</a:t>
                      </a:r>
                      <a:endParaRPr lang="ar-SA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>
                          <a:effectLst/>
                        </a:rPr>
                        <a:t>400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solidFill>
                            <a:srgbClr val="FF0000"/>
                          </a:solidFill>
                          <a:effectLst/>
                        </a:rPr>
                        <a:t>140.05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5066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HCO</a:t>
                      </a:r>
                      <a:r>
                        <a:rPr lang="en-US" sz="1400" baseline="-250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ar-SA" sz="1600" dirty="0" smtClean="0"/>
                        <a:t>ــــ</a:t>
                      </a:r>
                      <a:endParaRPr lang="ar-SA" sz="16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Y" sz="1600" dirty="0">
                          <a:effectLst/>
                        </a:rPr>
                        <a:t>500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solidFill>
                            <a:srgbClr val="FF0000"/>
                          </a:solidFill>
                          <a:effectLst/>
                        </a:rPr>
                        <a:t>76.07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5562600" y="1"/>
            <a:ext cx="3389431" cy="762000"/>
          </a:xfrm>
        </p:spPr>
        <p:txBody>
          <a:bodyPr>
            <a:noAutofit/>
          </a:bodyPr>
          <a:lstStyle/>
          <a:p>
            <a:pPr algn="r"/>
            <a:r>
              <a:rPr lang="ar-SA" sz="4400" b="1" i="1" dirty="0" smtClean="0">
                <a:solidFill>
                  <a:srgbClr val="FF0000"/>
                </a:solidFill>
              </a:rPr>
              <a:t>الخلاصـــة:-</a:t>
            </a:r>
            <a:endParaRPr lang="ar-SA" sz="4400" b="1" i="1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539552" y="1744217"/>
            <a:ext cx="8136904" cy="42050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ar-SA" sz="2800" dirty="0" smtClean="0"/>
              <a:t>من خلال المعلومات التي تم جمعها والنتائج التي توصلت إليها هده الدراسة المائية من منطقة (حي </a:t>
            </a:r>
            <a:r>
              <a:rPr lang="ar-SA" sz="2800" dirty="0" smtClean="0"/>
              <a:t>عبد الكافي </a:t>
            </a:r>
            <a:r>
              <a:rPr lang="ar-SA" sz="2800" dirty="0" smtClean="0"/>
              <a:t>– العزمة )سبها... نستطيع إن نستنتج  </a:t>
            </a:r>
          </a:p>
          <a:p>
            <a:pPr marL="0" lvl="0" indent="0">
              <a:buNone/>
              <a:defRPr/>
            </a:pPr>
            <a:endParaRPr lang="ar-SA" sz="2800" i="0" dirty="0"/>
          </a:p>
          <a:p>
            <a:pPr marL="514350" lvl="0" indent="-514350">
              <a:buFont typeface="Wingdings" pitchFamily="2" charset="2"/>
              <a:buChar char="v"/>
              <a:defRPr/>
            </a:pPr>
            <a:r>
              <a:rPr lang="ar-SA" sz="3000" i="0" dirty="0"/>
              <a:t>إن حفر أبار المياه بواسطة أله الحفر(</a:t>
            </a:r>
            <a:r>
              <a:rPr lang="en-US" sz="3000" i="0" dirty="0"/>
              <a:t>Rotary</a:t>
            </a:r>
            <a:r>
              <a:rPr lang="ar-SA" sz="3000" i="0" dirty="0"/>
              <a:t>) فعالة جدا وخاصة في الطبقات الرملية والطينية الهشة مقارنة بألة الحفر </a:t>
            </a:r>
            <a:r>
              <a:rPr lang="en-US" sz="3000" i="0" dirty="0"/>
              <a:t>( Cable Tool)</a:t>
            </a:r>
            <a:r>
              <a:rPr lang="ar-SA" sz="3000" i="0" dirty="0"/>
              <a:t> وذلك بسبب حدوث ردم إثناء الحفر.</a:t>
            </a:r>
          </a:p>
          <a:p>
            <a:pPr marL="514350" lvl="0" indent="-514350">
              <a:buFont typeface="Wingdings" pitchFamily="2" charset="2"/>
              <a:buChar char="v"/>
              <a:defRPr/>
            </a:pPr>
            <a:endParaRPr lang="ar-SA" sz="3000" i="0" dirty="0"/>
          </a:p>
          <a:p>
            <a:pPr marL="514350" lvl="0" indent="-514350">
              <a:buFont typeface="Wingdings" pitchFamily="2" charset="2"/>
              <a:buChar char="v"/>
              <a:defRPr/>
            </a:pPr>
            <a:r>
              <a:rPr lang="ar-SA" sz="3000" dirty="0" smtClean="0"/>
              <a:t>من خلال نتائج التحاليل الكيميائية لمياه عينة </a:t>
            </a:r>
            <a:r>
              <a:rPr lang="ar-SA" sz="3000" dirty="0" smtClean="0"/>
              <a:t>البئر أتضح </a:t>
            </a:r>
            <a:r>
              <a:rPr lang="ar-SA" sz="3000" dirty="0" smtClean="0"/>
              <a:t>أنا مياه عبد الكافي حي العزمة صالحة للشرب وهي مياه </a:t>
            </a:r>
            <a:r>
              <a:rPr lang="ar-SA" sz="3000" i="0" u="sng" dirty="0" smtClean="0"/>
              <a:t>عذبة </a:t>
            </a:r>
            <a:r>
              <a:rPr lang="ar-SA" sz="3000" i="0" u="sng" dirty="0" smtClean="0"/>
              <a:t> </a:t>
            </a:r>
            <a:endParaRPr lang="ar-SA" sz="3000" dirty="0" smtClean="0"/>
          </a:p>
          <a:p>
            <a:pPr marL="0" lvl="0" indent="0">
              <a:buNone/>
              <a:defRPr/>
            </a:pPr>
            <a:endParaRPr lang="ar-SA" sz="3000" i="0" dirty="0" smtClean="0"/>
          </a:p>
          <a:p>
            <a:pPr marL="0" lvl="0" indent="0">
              <a:buNone/>
              <a:defRPr/>
            </a:pPr>
            <a:endParaRPr lang="ar-SA" sz="2400" i="0" dirty="0"/>
          </a:p>
          <a:p>
            <a:pPr marL="514350" indent="-514350">
              <a:buFont typeface="Wingdings" pitchFamily="2" charset="2"/>
              <a:buChar char="v"/>
            </a:pPr>
            <a:endParaRPr lang="ar-SA" sz="2400" dirty="0" smtClean="0"/>
          </a:p>
          <a:p>
            <a:pPr lvl="0">
              <a:buNone/>
            </a:pPr>
            <a:endParaRPr lang="en-US" sz="2800" dirty="0" smtClean="0">
              <a:ea typeface="Calibri"/>
              <a:cs typeface="Arial"/>
            </a:endParaRPr>
          </a:p>
          <a:p>
            <a:pPr algn="just">
              <a:buNone/>
            </a:pP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6908999" y="253110"/>
            <a:ext cx="1623441" cy="43269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Y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التوصيات:</a:t>
            </a:r>
            <a:endParaRPr kumimoji="0" lang="ar-LY" sz="32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9" y="885144"/>
            <a:ext cx="8632825" cy="598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20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00800" y="648072"/>
            <a:ext cx="2296344" cy="476672"/>
          </a:xfrm>
        </p:spPr>
        <p:txBody>
          <a:bodyPr>
            <a:noAutofit/>
          </a:bodyPr>
          <a:lstStyle/>
          <a:p>
            <a:pPr algn="r"/>
            <a:r>
              <a:rPr lang="ar-LY" sz="2800" b="1" i="1" dirty="0" smtClean="0">
                <a:solidFill>
                  <a:srgbClr val="FF0000"/>
                </a:solidFill>
              </a:rPr>
              <a:t>المراجع:</a:t>
            </a:r>
            <a:endParaRPr lang="ar-LY" sz="2800" b="1" i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540060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ar-LY" sz="5100" b="1" i="1" dirty="0" smtClean="0">
                <a:solidFill>
                  <a:schemeClr val="tx2">
                    <a:lumMod val="25000"/>
                  </a:schemeClr>
                </a:solidFill>
                <a:ea typeface="Calibri"/>
              </a:rPr>
              <a:t>المراجع العربية:</a:t>
            </a:r>
            <a:endParaRPr lang="ar-SA" sz="5100" b="1" i="1" dirty="0">
              <a:solidFill>
                <a:schemeClr val="tx2">
                  <a:lumMod val="25000"/>
                </a:schemeClr>
              </a:solidFill>
              <a:ea typeface="Calibri"/>
            </a:endParaRPr>
          </a:p>
          <a:p>
            <a:pPr marL="285750" lvl="0" indent="-285750"/>
            <a:r>
              <a:rPr lang="ar-SA" b="1" dirty="0"/>
              <a:t>محمد الشاعر (</a:t>
            </a:r>
            <a:r>
              <a:rPr lang="en-US" b="1" dirty="0"/>
              <a:t>1984</a:t>
            </a:r>
            <a:r>
              <a:rPr lang="ar-SA" b="1" dirty="0"/>
              <a:t>) </a:t>
            </a:r>
            <a:r>
              <a:rPr lang="ar-SA" b="1" i="1" dirty="0"/>
              <a:t>بحث الحصول على درجة الدكتوراه من جامعة </a:t>
            </a:r>
            <a:r>
              <a:rPr lang="ar-SA" b="1" i="1" dirty="0" err="1"/>
              <a:t>توبنجن</a:t>
            </a:r>
            <a:r>
              <a:rPr lang="ar-SA" b="1" i="1" dirty="0"/>
              <a:t> بألمانيا الغربية</a:t>
            </a:r>
            <a:r>
              <a:rPr lang="ar-SA" b="1" dirty="0"/>
              <a:t>. </a:t>
            </a:r>
          </a:p>
          <a:p>
            <a:pPr marL="285750" lvl="0" indent="-285750"/>
            <a:r>
              <a:rPr lang="ar-SA" b="1" dirty="0"/>
              <a:t>محمد الشاعر (</a:t>
            </a:r>
            <a:r>
              <a:rPr lang="en-US" b="1" dirty="0"/>
              <a:t>1987</a:t>
            </a:r>
            <a:r>
              <a:rPr lang="ar-SA" b="1" dirty="0"/>
              <a:t>) </a:t>
            </a:r>
            <a:r>
              <a:rPr lang="ar-SA" b="1" i="1" dirty="0"/>
              <a:t>المياه الجوفية بمنطقة سبها.</a:t>
            </a:r>
            <a:endParaRPr lang="en-US" b="1" i="1" dirty="0"/>
          </a:p>
          <a:p>
            <a:pPr marL="285750" lvl="0" indent="-285750"/>
            <a:r>
              <a:rPr lang="ar-SA" b="1" dirty="0"/>
              <a:t>محمد الشاعر (</a:t>
            </a:r>
            <a:r>
              <a:rPr lang="en-US" b="1" dirty="0"/>
              <a:t>1987</a:t>
            </a:r>
            <a:r>
              <a:rPr lang="ar-SA" b="1" dirty="0"/>
              <a:t>) </a:t>
            </a:r>
            <a:r>
              <a:rPr lang="ar-SA" b="1" i="1" dirty="0"/>
              <a:t>المياه الجوفية بحوض </a:t>
            </a:r>
            <a:r>
              <a:rPr lang="ar-SA" b="1" i="1" dirty="0" err="1"/>
              <a:t>مرزق</a:t>
            </a:r>
            <a:r>
              <a:rPr lang="ar-SA" b="1" i="1" dirty="0"/>
              <a:t> ومصادر تكوينها , بحث مقدم إلى المؤتمر العلمي الأول حول المجتمعات الصحراوية </a:t>
            </a:r>
            <a:r>
              <a:rPr lang="ar-SA" b="1" dirty="0"/>
              <a:t>(</a:t>
            </a:r>
            <a:r>
              <a:rPr lang="ar-SA" b="1" dirty="0" err="1"/>
              <a:t>مرزق</a:t>
            </a:r>
            <a:r>
              <a:rPr lang="ar-SA" b="1" dirty="0"/>
              <a:t>)</a:t>
            </a:r>
            <a:r>
              <a:rPr lang="en-US" b="1" dirty="0"/>
              <a:t>.</a:t>
            </a:r>
          </a:p>
          <a:p>
            <a:pPr marL="285750" lvl="0" indent="-285750"/>
            <a:r>
              <a:rPr lang="ar-SA" b="1" dirty="0"/>
              <a:t>محمد الشاعر (</a:t>
            </a:r>
            <a:r>
              <a:rPr lang="en-US" b="1" dirty="0"/>
              <a:t>1992</a:t>
            </a:r>
            <a:r>
              <a:rPr lang="ar-SA" b="1" i="1" dirty="0"/>
              <a:t>) مجلة الدراسات الصحراوية (المياه المالحة بحوض </a:t>
            </a:r>
            <a:r>
              <a:rPr lang="ar-SA" b="1" i="1" dirty="0" err="1"/>
              <a:t>مرزق</a:t>
            </a:r>
            <a:r>
              <a:rPr lang="ar-SA" b="1" dirty="0"/>
              <a:t>).                                                                                                              </a:t>
            </a:r>
            <a:endParaRPr lang="en-US" b="1" dirty="0"/>
          </a:p>
          <a:p>
            <a:pPr marL="285750" lvl="0" indent="-285750"/>
            <a:r>
              <a:rPr lang="ar-LY" b="1" dirty="0"/>
              <a:t>الشاعر، </a:t>
            </a:r>
            <a:r>
              <a:rPr lang="ar-LY" b="1" dirty="0" err="1"/>
              <a:t>محمد،والشاكي</a:t>
            </a:r>
            <a:r>
              <a:rPr lang="ar-LY" b="1" dirty="0"/>
              <a:t>، </a:t>
            </a:r>
            <a:r>
              <a:rPr lang="ar-LY" b="1" dirty="0" err="1"/>
              <a:t>علي.،والغرياني</a:t>
            </a:r>
            <a:r>
              <a:rPr lang="ar-LY" b="1" dirty="0"/>
              <a:t>، سعد. (1999).</a:t>
            </a:r>
            <a:r>
              <a:rPr lang="ar-LY" b="1" i="1" dirty="0"/>
              <a:t>تقيم الوضع المائي بمنطقة غدوة (بحوض </a:t>
            </a:r>
            <a:r>
              <a:rPr lang="ar-LY" b="1" i="1" dirty="0" err="1"/>
              <a:t>مرزق</a:t>
            </a:r>
            <a:r>
              <a:rPr lang="ar-LY" b="1" i="1" dirty="0"/>
              <a:t>).</a:t>
            </a:r>
            <a:r>
              <a:rPr lang="ar-LY" b="1" i="1" dirty="0" err="1"/>
              <a:t>مؤتمرالأحواض</a:t>
            </a:r>
            <a:r>
              <a:rPr lang="ar-LY" b="1" i="1" dirty="0"/>
              <a:t> المائية الجوفية الكبرى بالمناطق الجافة- إدارة الموارد الغير </a:t>
            </a:r>
            <a:r>
              <a:rPr lang="ar-LY" b="1" i="1" dirty="0" err="1"/>
              <a:t>متجددة.طرابلس</a:t>
            </a:r>
            <a:r>
              <a:rPr lang="ar-LY" b="1" dirty="0"/>
              <a:t>: اليونسكو.</a:t>
            </a:r>
            <a:endParaRPr lang="en-US" b="1" dirty="0"/>
          </a:p>
          <a:p>
            <a:pPr marL="285750" lvl="0" indent="-285750"/>
            <a:r>
              <a:rPr lang="ar-LY" b="1" dirty="0"/>
              <a:t>السعيدي، محمد. علي، رمضان، عائشة. (2012). </a:t>
            </a:r>
            <a:r>
              <a:rPr lang="ar-LY" b="1" i="1" dirty="0"/>
              <a:t>التغيرات الكمية والنوعية في خصائص مياه حوض </a:t>
            </a:r>
            <a:r>
              <a:rPr lang="ar-LY" b="1" i="1" dirty="0" err="1"/>
              <a:t>مرزق</a:t>
            </a:r>
            <a:r>
              <a:rPr lang="ar-LY" b="1" i="1" dirty="0"/>
              <a:t> وأثرها على الانظمة البيئية المحيطة.</a:t>
            </a:r>
            <a:endParaRPr lang="en-US" b="1" i="1" dirty="0"/>
          </a:p>
          <a:p>
            <a:pPr marL="285750" lvl="0" indent="-285750"/>
            <a:r>
              <a:rPr lang="ar-LY" b="1" dirty="0"/>
              <a:t>مركز البحوث الصناعية (1984 ).</a:t>
            </a:r>
            <a:r>
              <a:rPr lang="ar-LY" b="1" i="1" dirty="0"/>
              <a:t>خريطة ليبيا الجيولوجية 1/250000،الكتيب التفسيري: لوحة </a:t>
            </a:r>
            <a:r>
              <a:rPr lang="ar-LY" b="1" i="1" dirty="0" err="1"/>
              <a:t>سبها،طرابلس</a:t>
            </a:r>
            <a:r>
              <a:rPr lang="ar-LY" b="1" dirty="0"/>
              <a:t>.</a:t>
            </a:r>
            <a:endParaRPr lang="en-US" b="1" dirty="0"/>
          </a:p>
          <a:p>
            <a:pPr marL="285750" lvl="0" indent="-285750"/>
            <a:r>
              <a:rPr lang="ar-LY" b="1" dirty="0"/>
              <a:t>مركز البحوث الصناعية (1984 ).</a:t>
            </a:r>
            <a:r>
              <a:rPr lang="ar-LY" b="1" i="1" dirty="0"/>
              <a:t>خريطة ليبيا الجيولوجية 1/250000،الكتيب التفسيري: لوحة </a:t>
            </a:r>
            <a:r>
              <a:rPr lang="ar-LY" b="1" i="1" dirty="0" err="1"/>
              <a:t>ادري،طرابلس</a:t>
            </a:r>
            <a:r>
              <a:rPr lang="ar-LY" b="1" dirty="0"/>
              <a:t>.</a:t>
            </a:r>
            <a:endParaRPr lang="en-US" b="1" dirty="0"/>
          </a:p>
          <a:p>
            <a:pPr marL="285750" lvl="0" indent="-285750"/>
            <a:r>
              <a:rPr lang="ar-LY" b="1" dirty="0"/>
              <a:t>التقارير الفنية للآبار: (الهيئة العامة للمياه فرع المنطقة الجنوبية- تحاليل الدورية لشركة المياه والصرف الصحي فرع سبها).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69800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548680"/>
            <a:ext cx="8496944" cy="568863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LY" sz="3800" b="1" i="1" dirty="0">
                <a:solidFill>
                  <a:schemeClr val="tx2">
                    <a:lumMod val="25000"/>
                  </a:schemeClr>
                </a:solidFill>
                <a:ea typeface="Calibri"/>
              </a:rPr>
              <a:t>المراجع الأجنبية</a:t>
            </a:r>
            <a:r>
              <a:rPr lang="en-US" sz="3800" b="1" i="1" dirty="0">
                <a:solidFill>
                  <a:schemeClr val="tx2">
                    <a:lumMod val="25000"/>
                  </a:schemeClr>
                </a:solidFill>
                <a:ea typeface="Calibri"/>
              </a:rPr>
              <a:t>:</a:t>
            </a:r>
          </a:p>
          <a:p>
            <a:pPr algn="l" rtl="0"/>
            <a:r>
              <a:rPr lang="en-GB" b="1" dirty="0"/>
              <a:t>Heath, </a:t>
            </a:r>
            <a:r>
              <a:rPr lang="en-GB" b="1" dirty="0" err="1"/>
              <a:t>Ralph.C</a:t>
            </a:r>
            <a:r>
              <a:rPr lang="en-GB" b="1" dirty="0"/>
              <a:t>. (1987). </a:t>
            </a:r>
            <a:r>
              <a:rPr lang="en-GB" b="1" i="1" dirty="0"/>
              <a:t>Basic Groundwater </a:t>
            </a:r>
            <a:r>
              <a:rPr lang="en-GB" b="1" i="1" dirty="0" err="1"/>
              <a:t>Hydrology.Department</a:t>
            </a:r>
            <a:r>
              <a:rPr lang="en-GB" b="1" i="1" dirty="0"/>
              <a:t> of the interior, North Carolina.</a:t>
            </a:r>
            <a:endParaRPr lang="en-US" b="1" i="1" dirty="0"/>
          </a:p>
          <a:p>
            <a:pPr algn="l" rtl="0"/>
            <a:r>
              <a:rPr lang="en-GB" b="1" dirty="0" err="1"/>
              <a:t>Hallett</a:t>
            </a:r>
            <a:r>
              <a:rPr lang="en-GB" b="1" dirty="0"/>
              <a:t>, Don. (2002). </a:t>
            </a:r>
            <a:r>
              <a:rPr lang="en-GB" b="1" i="1" dirty="0"/>
              <a:t>Petroleum Geology of  </a:t>
            </a:r>
            <a:r>
              <a:rPr lang="en-GB" b="1" i="1" dirty="0" smtClean="0"/>
              <a:t>Libya. </a:t>
            </a:r>
            <a:r>
              <a:rPr lang="en-GB" b="1" i="1" dirty="0"/>
              <a:t>Elsevier: UK</a:t>
            </a:r>
            <a:endParaRPr lang="en-US" b="1" i="1" dirty="0"/>
          </a:p>
          <a:p>
            <a:pPr algn="l" rtl="0"/>
            <a:r>
              <a:rPr lang="en-US" b="1" dirty="0"/>
              <a:t>Todd, D.K., (1980). </a:t>
            </a:r>
            <a:r>
              <a:rPr lang="en-US" b="1" i="1" dirty="0"/>
              <a:t>Ground Water Hydrology.2 ed. John Willy and Sons Inc. New York.</a:t>
            </a:r>
          </a:p>
          <a:p>
            <a:pPr algn="l" rtl="0"/>
            <a:r>
              <a:rPr lang="en-US" b="1" dirty="0"/>
              <a:t>FAO (2003)</a:t>
            </a:r>
            <a:r>
              <a:rPr lang="ar-LY" b="1" dirty="0"/>
              <a:t> ، </a:t>
            </a:r>
            <a:r>
              <a:rPr lang="en-US" b="1" i="1" dirty="0"/>
              <a:t>Agriculture</a:t>
            </a:r>
            <a:r>
              <a:rPr lang="ar-LY" b="1" i="1" dirty="0"/>
              <a:t> ، </a:t>
            </a:r>
            <a:r>
              <a:rPr lang="en-US" b="1" i="1" dirty="0"/>
              <a:t>Food and Water. A Contribution to the World Water Report.</a:t>
            </a:r>
          </a:p>
          <a:p>
            <a:pPr algn="l" rtl="0"/>
            <a:r>
              <a:rPr lang="en-US" b="1" dirty="0"/>
              <a:t>FAO (2005) , </a:t>
            </a:r>
            <a:r>
              <a:rPr lang="en-US" b="1" i="1" dirty="0"/>
              <a:t>Water Quality Evaluation (water quality for agriculture).</a:t>
            </a:r>
          </a:p>
          <a:p>
            <a:pPr algn="l" rtl="0"/>
            <a:r>
              <a:rPr lang="en-US" b="1" dirty="0"/>
              <a:t>FAO (2006)</a:t>
            </a:r>
            <a:r>
              <a:rPr lang="ar-LY" b="1" dirty="0"/>
              <a:t> ، </a:t>
            </a:r>
            <a:r>
              <a:rPr lang="en-US" b="1" i="1" dirty="0"/>
              <a:t>water Quality Evaluation.</a:t>
            </a:r>
          </a:p>
          <a:p>
            <a:pPr algn="l" rtl="0"/>
            <a:r>
              <a:rPr lang="en-US" b="1" dirty="0"/>
              <a:t>TOOD , D , K (1980) </a:t>
            </a:r>
            <a:r>
              <a:rPr lang="en-US" b="1" i="1" dirty="0"/>
              <a:t>GROUD WATER HYDROLOGY   SECOND EDITION , BY JOHN WILEY &amp; SONS.</a:t>
            </a:r>
          </a:p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61193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0" y="1905506"/>
            <a:ext cx="4572000" cy="3046988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lvl="0" algn="ctr"/>
            <a:r>
              <a:rPr lang="ar-SA" sz="9600" dirty="0">
                <a:solidFill>
                  <a:prstClr val="black"/>
                </a:solidFill>
                <a:latin typeface="Niagara Solid" pitchFamily="82" charset="0"/>
                <a:cs typeface="Old Antic Decorative" pitchFamily="2" charset="-78"/>
              </a:rPr>
              <a:t>شكرا على حسن الاستماع</a:t>
            </a:r>
          </a:p>
        </p:txBody>
      </p:sp>
    </p:spTree>
    <p:extLst>
      <p:ext uri="{BB962C8B-B14F-4D97-AF65-F5344CB8AC3E}">
        <p14:creationId xmlns:p14="http://schemas.microsoft.com/office/powerpoint/2010/main" val="10247510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06617" y="277480"/>
            <a:ext cx="832100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rtl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ar-SA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الهدف </a:t>
            </a:r>
            <a:r>
              <a:rPr lang="ar-SA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من الدراسة </a:t>
            </a:r>
            <a:r>
              <a:rPr lang="en-US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Objectives </a:t>
            </a:r>
            <a:r>
              <a:rPr lang="ar-SA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ar-S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r" rtl="1">
              <a:lnSpc>
                <a:spcPct val="200000"/>
              </a:lnSpc>
              <a:buFont typeface="Wingdings" pitchFamily="2" charset="2"/>
              <a:buChar char="Ø"/>
            </a:pPr>
            <a:r>
              <a:rPr lang="ar-S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التدريب على تنفيذ حفر بئر مياه بواسطة آلة الحفر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ROTARY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ar-SA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r" rtl="1">
              <a:lnSpc>
                <a:spcPct val="200000"/>
              </a:lnSpc>
              <a:buFont typeface="Wingdings" pitchFamily="2" charset="2"/>
              <a:buChar char="Ø"/>
            </a:pPr>
            <a:r>
              <a:rPr lang="ar-S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كيفية أخذ عينات من الفتات الصخري ووصفها وإجراء تجارب الضخ.</a:t>
            </a:r>
          </a:p>
          <a:p>
            <a:pPr marL="457200" lvl="0" indent="-457200" algn="r" rtl="1">
              <a:lnSpc>
                <a:spcPct val="200000"/>
              </a:lnSpc>
              <a:buFont typeface="Wingdings" pitchFamily="2" charset="2"/>
              <a:buChar char="Ø"/>
            </a:pPr>
            <a:r>
              <a:rPr lang="ar-S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كيفية  إنزال وإرساء أنابيب التغليف وعمل حلقة إسمنتية حول أنابيب التغليف</a:t>
            </a:r>
            <a:r>
              <a:rPr 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وإنزال وإرساء  أنابيب الإنتاج .</a:t>
            </a:r>
          </a:p>
          <a:p>
            <a:pPr marL="457200" lvl="0" indent="-457200" algn="r" rtl="1">
              <a:lnSpc>
                <a:spcPct val="200000"/>
              </a:lnSpc>
              <a:buFont typeface="Wingdings" pitchFamily="2" charset="2"/>
              <a:buChar char="Ø"/>
            </a:pPr>
            <a:r>
              <a:rPr lang="ar-S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تنمية البئر وأخذ عينة من مياه البئر للتحليل الكيميائي .</a:t>
            </a:r>
          </a:p>
          <a:p>
            <a:pPr marL="457200" lvl="0" indent="-457200" algn="r" rtl="1">
              <a:lnSpc>
                <a:spcPct val="200000"/>
              </a:lnSpc>
              <a:buFont typeface="Wingdings" pitchFamily="2" charset="2"/>
              <a:buChar char="Ø"/>
            </a:pPr>
            <a:r>
              <a:rPr lang="ar-S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تقييم نوعية مياه البئر وتحديد صلاحيتها.</a:t>
            </a:r>
            <a:endParaRPr lang="ar-S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7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827584" y="548680"/>
            <a:ext cx="7560840" cy="62478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ctr" rtl="1">
              <a:buFont typeface="Wingdings" pitchFamily="2" charset="2"/>
              <a:buChar char="q"/>
            </a:pPr>
            <a:r>
              <a:rPr lang="ar-SA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خطة العمل أو طرق الدراسة </a:t>
            </a:r>
          </a:p>
          <a:p>
            <a:pPr marL="285750" indent="-285750" algn="ctr" rtl="1">
              <a:buFont typeface="Wingdings" pitchFamily="2" charset="2"/>
              <a:buChar char="q"/>
            </a:pPr>
            <a:endParaRPr lang="ar-SA" sz="28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rtl="1"/>
            <a:r>
              <a:rPr lang="ar-SA" sz="2800" i="1" dirty="0" smtClean="0">
                <a:latin typeface="Times New Roman" pitchFamily="18" charset="0"/>
                <a:cs typeface="Times New Roman" pitchFamily="18" charset="0"/>
              </a:rPr>
              <a:t>اشتملت الدراسة على ثلاثة أقسام :-</a:t>
            </a:r>
          </a:p>
          <a:p>
            <a:pPr algn="r" rtl="1"/>
            <a:endParaRPr lang="ar-SA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rtl="1">
              <a:buFont typeface="Wingdings" pitchFamily="2" charset="2"/>
              <a:buChar char="Ø"/>
            </a:pPr>
            <a:r>
              <a:rPr lang="ar-SA" sz="2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الجانب الحقلي :</a:t>
            </a:r>
          </a:p>
          <a:p>
            <a:pPr algn="just" rtl="1"/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اعتمدت على الزيارات الميدانية وتحديد موقع ومكان حفر البئر وتركيز       آلة الحفر واخد عينات الفتات الصخري، وإجراء تجارب الضخ.</a:t>
            </a:r>
          </a:p>
          <a:p>
            <a:pPr marL="285750" indent="-285750" algn="just" rtl="1">
              <a:buFont typeface="Wingdings" pitchFamily="2" charset="2"/>
              <a:buChar char="Ø"/>
            </a:pPr>
            <a:r>
              <a:rPr lang="ar-SA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الجانب المعملي : </a:t>
            </a:r>
          </a:p>
          <a:p>
            <a:pPr algn="just" rtl="1"/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اعتمد على الوصف الصخري لنتائج حفر البئر وإجراء التحليل الكيميائي   لمياه البئر.</a:t>
            </a:r>
          </a:p>
          <a:p>
            <a:pPr marL="285750" indent="-285750" algn="just" rtl="1">
              <a:buFont typeface="Wingdings" pitchFamily="2" charset="2"/>
              <a:buChar char="Ø"/>
            </a:pPr>
            <a:r>
              <a:rPr lang="ar-SA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الجانب المكتبي : </a:t>
            </a:r>
          </a:p>
          <a:p>
            <a:pPr algn="just" rtl="1"/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اعتمد على إجراء حسابات بيانات تجارب الضخ وأنابيب التغليف وأنابيب الإنتاج  وكمية الإسمنت ورسم قطاع </a:t>
            </a:r>
            <a:r>
              <a:rPr lang="ar-SA" sz="2600" dirty="0" err="1" smtClean="0">
                <a:latin typeface="Times New Roman" pitchFamily="18" charset="0"/>
                <a:cs typeface="Times New Roman" pitchFamily="18" charset="0"/>
              </a:rPr>
              <a:t>ليثولوجي</a:t>
            </a:r>
            <a:r>
              <a:rPr lang="ar-SA" sz="2600" dirty="0" smtClean="0">
                <a:latin typeface="Times New Roman" pitchFamily="18" charset="0"/>
                <a:cs typeface="Times New Roman" pitchFamily="18" charset="0"/>
              </a:rPr>
              <a:t> والتصميم الفني للبئر.</a:t>
            </a:r>
          </a:p>
          <a:p>
            <a:pPr algn="r" rtl="1"/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42100637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2438400"/>
            <a:ext cx="207327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5272621" y="188639"/>
            <a:ext cx="3619859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 algn="just" rtl="1">
              <a:buFont typeface="Wingdings" pitchFamily="2" charset="2"/>
              <a:buChar char="Ø"/>
            </a:pPr>
            <a:r>
              <a:rPr lang="ar-SA" sz="22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الموقع الجغرافي لمنطقة الدراسة :</a:t>
            </a:r>
            <a:endParaRPr lang="ar-SA" sz="22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51518" y="188640"/>
            <a:ext cx="374871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1" u="none" strike="noStrike" kern="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N 27</a:t>
            </a:r>
            <a:r>
              <a:rPr kumimoji="0" lang="en-US" sz="2200" b="1" i="1" u="none" strike="noStrike" kern="0" cap="none" spc="0" normalizeH="0" baseline="42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o </a:t>
            </a:r>
            <a:r>
              <a:rPr kumimoji="0" lang="en-US" sz="22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18’  16”</a:t>
            </a:r>
            <a:r>
              <a:rPr kumimoji="0" lang="en-US" sz="2200" b="1" i="1" u="none" strike="noStrike" kern="0" cap="none" spc="0" normalizeH="0" baseline="2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ar-LY" sz="2200" b="1" i="1" u="none" strike="noStrike" kern="0" cap="none" spc="0" normalizeH="0" baseline="2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ar-LY" sz="2800" b="1" i="1" u="none" strike="noStrike" kern="0" cap="none" spc="0" normalizeH="0" baseline="2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,</a:t>
            </a:r>
            <a:r>
              <a:rPr kumimoji="0" lang="en-US" sz="2200" b="1" i="1" u="none" strike="noStrike" kern="0" cap="none" spc="0" normalizeH="0" baseline="2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en-US" sz="22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E 14</a:t>
            </a:r>
            <a:r>
              <a:rPr kumimoji="0" lang="en-US" sz="2200" b="1" i="1" u="none" strike="noStrike" kern="0" cap="none" spc="0" normalizeH="0" baseline="42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o </a:t>
            </a:r>
            <a:r>
              <a:rPr kumimoji="0" lang="en-US" sz="22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58’ 19” </a:t>
            </a:r>
            <a:endParaRPr kumimoji="0" lang="en-US" sz="2200" b="1" i="1" u="none" strike="noStrike" kern="0" cap="none" spc="0" normalizeH="0" baseline="2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PRO\Desktop\موقع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799"/>
            <a:ext cx="9144000" cy="579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31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RO\Downloads\عينات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4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81200" y="685800"/>
            <a:ext cx="6934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ar-LY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تتم</a:t>
            </a:r>
            <a:r>
              <a:rPr lang="en-US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LY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عملية الحفر </a:t>
            </a:r>
            <a:r>
              <a:rPr lang="ar-SA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من</a:t>
            </a:r>
            <a:r>
              <a:rPr lang="ar-LY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خلال </a:t>
            </a:r>
            <a:r>
              <a:rPr lang="ar-SA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ar-LY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مراحل تسمى مراحل الحفر :-</a:t>
            </a:r>
            <a:endParaRPr lang="ar-SA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lnSpc>
                <a:spcPct val="200000"/>
              </a:lnSpc>
            </a:pPr>
            <a:r>
              <a:rPr lang="en-US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ar-LY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مرحلة الحفر</a:t>
            </a:r>
            <a:r>
              <a:rPr lang="ar-SA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en-US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Drilling Stage</a:t>
            </a:r>
            <a:r>
              <a:rPr lang="ar-SA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 :</a:t>
            </a:r>
          </a:p>
        </p:txBody>
      </p:sp>
      <p:pic>
        <p:nvPicPr>
          <p:cNvPr id="3" name="عنصر نائب للمحتوى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1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2"/>
          <p:cNvSpPr txBox="1">
            <a:spLocks/>
          </p:cNvSpPr>
          <p:nvPr/>
        </p:nvSpPr>
        <p:spPr>
          <a:xfrm>
            <a:off x="3505200" y="476672"/>
            <a:ext cx="5258162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الوصف </a:t>
            </a:r>
            <a:r>
              <a:rPr kumimoji="0" lang="ar-SA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الليثولوجي</a:t>
            </a:r>
            <a:r>
              <a:rPr kumimoji="0" lang="ar-SA" sz="2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للبئر:-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4114800" y="1527175"/>
            <a:ext cx="4846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التصميم الفني للبئر حي عبد</a:t>
            </a:r>
            <a:r>
              <a:rPr kumimoji="0" lang="ar-SA" sz="2400" b="1" i="1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الكافي ( العزمة)</a:t>
            </a:r>
            <a:r>
              <a:rPr kumimoji="0" lang="ar-SA" sz="24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:-</a:t>
            </a:r>
            <a:endParaRPr kumimoji="0" lang="ar-SA" sz="24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4098" name="Picture 2" descr="C:\Users\PRO\Desktop\333333333333333333333333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07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theme1.xml><?xml version="1.0" encoding="utf-8"?>
<a:theme xmlns:a="http://schemas.openxmlformats.org/drawingml/2006/main" name="نسق Office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26444</TotalTime>
  <Words>1035</Words>
  <Application>Microsoft Office PowerPoint</Application>
  <PresentationFormat>عرض على الشاشة (3:4)‏</PresentationFormat>
  <Paragraphs>247</Paragraphs>
  <Slides>35</Slides>
  <Notes>1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35</vt:i4>
      </vt:variant>
    </vt:vector>
  </HeadingPairs>
  <TitlesOfParts>
    <vt:vector size="37" baseType="lpstr">
      <vt:lpstr>نسق Office</vt:lpstr>
      <vt:lpstr>معادلة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3 مرحلة إنزال وإرساء أنابيب التغليف  : (Casing Installation)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تصنيف المياه الجوفية :-</vt:lpstr>
      <vt:lpstr>عرض تقديمي في PowerPoint</vt:lpstr>
      <vt:lpstr>3- حسب درجة الأس الهيدروجيني           : </vt:lpstr>
      <vt:lpstr>عرض تقديمي في PowerPoint</vt:lpstr>
      <vt:lpstr>عرض تقديمي في PowerPoint</vt:lpstr>
      <vt:lpstr>الخلاصـــة:-</vt:lpstr>
      <vt:lpstr>عرض تقديمي في PowerPoint</vt:lpstr>
      <vt:lpstr>المراجع: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emadkhalifa</dc:creator>
  <cp:lastModifiedBy>Maher</cp:lastModifiedBy>
  <cp:revision>1047</cp:revision>
  <dcterms:created xsi:type="dcterms:W3CDTF">2017-01-28T22:56:16Z</dcterms:created>
  <dcterms:modified xsi:type="dcterms:W3CDTF">2021-04-11T07:33:26Z</dcterms:modified>
</cp:coreProperties>
</file>